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3" r:id="rId10"/>
    <p:sldId id="264" r:id="rId11"/>
    <p:sldId id="265" r:id="rId12"/>
    <p:sldId id="266" r:id="rId13"/>
    <p:sldId id="269" r:id="rId14"/>
    <p:sldId id="270" r:id="rId15"/>
    <p:sldId id="272" r:id="rId16"/>
    <p:sldId id="271" r:id="rId17"/>
    <p:sldId id="275" r:id="rId18"/>
    <p:sldId id="274" r:id="rId19"/>
  </p:sldIdLst>
  <p:sldSz cx="14630400" cy="8229600"/>
  <p:notesSz cx="8229600" cy="14630400"/>
  <p:embeddedFontLst>
    <p:embeddedFont>
      <p:font typeface="SimSun" panose="02010600030101010101" pitchFamily="2" charset="-122"/>
      <p:regular r:id="rId24"/>
    </p:embeddedFont>
    <p:embeddedFont>
      <p:font typeface="Lato" panose="020F0502020204030203" pitchFamily="34" charset="0"/>
      <p:regular r:id="rId25"/>
    </p:embeddedFont>
    <p:embeddedFont>
      <p:font typeface="Lato" panose="020F0502020204030203" pitchFamily="34" charset="-122"/>
      <p:regular r:id="rId26"/>
    </p:embeddedFont>
    <p:embeddedFont>
      <p:font typeface="Lato" panose="020F0502020204030203" pitchFamily="34" charset="-120"/>
      <p:regular r:id="rId27"/>
    </p:embeddedFont>
    <p:embeddedFont>
      <p:font typeface="Consolas" panose="020B0609020204030204" pitchFamily="34" charset="0"/>
      <p:regular r:id="rId28"/>
      <p:bold r:id="rId29"/>
      <p:italic r:id="rId30"/>
      <p:boldItalic r:id="rId31"/>
    </p:embeddedFont>
    <p:embeddedFont>
      <p:font typeface="Consolas" panose="020B0609020204030204" pitchFamily="34" charset="-122"/>
      <p:regular r:id="rId32"/>
    </p:embeddedFont>
    <p:embeddedFont>
      <p:font typeface="Consolas" panose="020B0609020204030204" pitchFamily="34" charset="-120"/>
      <p:regular r:id="rId33"/>
    </p:embeddedFont>
    <p:embeddedFont>
      <p:font typeface="Calibri" panose="020F0502020204030204" charset="0"/>
      <p:regular r:id="rId34"/>
      <p:bold r:id="rId35"/>
      <p:italic r:id="rId36"/>
      <p:boldItalic r:id="rId37"/>
    </p:embeddedFont>
    <p:embeddedFont>
      <p:font typeface="Imprint MT Shadow" panose="04020605060303030202"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86317503" name="Saravanan"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font" Target="fonts/font15.fntdata"/><Relationship Id="rId37" Type="http://schemas.openxmlformats.org/officeDocument/2006/relationships/font" Target="fonts/font14.fntdata"/><Relationship Id="rId36" Type="http://schemas.openxmlformats.org/officeDocument/2006/relationships/font" Target="fonts/font13.fntdata"/><Relationship Id="rId35" Type="http://schemas.openxmlformats.org/officeDocument/2006/relationships/font" Target="fonts/font12.fntdata"/><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86317503" dt="2025-01-30T20:48:01.085"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22860"/>
            <a:ext cx="14648181" cy="8241030"/>
          </a:xfrm>
          <a:prstGeom prst="rect">
            <a:avLst/>
          </a:prstGeom>
          <a:noFill/>
          <a:ln w="9525">
            <a:noFill/>
          </a:ln>
        </p:spPr>
      </p:pic>
      <p:sp>
        <p:nvSpPr>
          <p:cNvPr id="2051" name="Rectangle 3"/>
          <p:cNvSpPr>
            <a:spLocks noGrp="1" noChangeArrowheads="1"/>
          </p:cNvSpPr>
          <p:nvPr>
            <p:ph type="ctrTitle"/>
          </p:nvPr>
        </p:nvSpPr>
        <p:spPr>
          <a:xfrm>
            <a:off x="2476501" y="2042160"/>
            <a:ext cx="11054080" cy="1299210"/>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476501" y="3512820"/>
            <a:ext cx="11061699" cy="210312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22D4729-2D1D-4523-A4FA-34ACCC228108}"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p:cNvPicPr>
            <a:picLocks noChangeAspect="1"/>
          </p:cNvPicPr>
          <p:nvPr/>
        </p:nvPicPr>
        <p:blipFill>
          <a:blip r:embed="rId13"/>
          <a:stretch>
            <a:fillRect/>
          </a:stretch>
        </p:blipFill>
        <p:spPr>
          <a:xfrm>
            <a:off x="0" y="0"/>
            <a:ext cx="1463040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r" rtl="0" fontAlgn="base">
        <a:spcBef>
          <a:spcPct val="0"/>
        </a:spcBef>
        <a:spcAft>
          <a:spcPct val="0"/>
        </a:spcAft>
        <a:defRPr sz="432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2.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24.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2215555" y="164743"/>
            <a:ext cx="7331035" cy="708779"/>
          </a:xfrm>
          <a:prstGeom prst="rect">
            <a:avLst/>
          </a:prstGeom>
          <a:noFill/>
        </p:spPr>
        <p:txBody>
          <a:bodyPr wrap="none" lIns="0" tIns="0" rIns="0" bIns="0" rtlCol="0" anchor="t"/>
          <a:lstStyle/>
          <a:p>
            <a:pPr marL="0" indent="0">
              <a:lnSpc>
                <a:spcPts val="5550"/>
              </a:lnSpc>
              <a:buNone/>
            </a:pPr>
            <a:r>
              <a:rPr lang="en-US" sz="3600" b="1" dirty="0">
                <a:solidFill>
                  <a:srgbClr val="282824"/>
                </a:solidFill>
                <a:latin typeface="Lato Bold" pitchFamily="34" charset="0"/>
                <a:ea typeface="Lato Bold" pitchFamily="34" charset="-122"/>
                <a:cs typeface="Lato Bold" pitchFamily="34" charset="-120"/>
              </a:rPr>
              <a:t>Zomato </a:t>
            </a:r>
            <a:r>
              <a:rPr lang="en-US" sz="3600" b="1" dirty="0">
                <a:solidFill>
                  <a:srgbClr val="282824"/>
                </a:solidFill>
                <a:latin typeface="Lato Bold" pitchFamily="34" charset="0"/>
                <a:ea typeface="Lato Bold" pitchFamily="34" charset="-122"/>
                <a:cs typeface="Lato Bold" pitchFamily="34" charset="-120"/>
              </a:rPr>
              <a:t>Data Insights</a:t>
            </a:r>
            <a:endParaRPr lang="en-US" sz="3600" dirty="0"/>
          </a:p>
        </p:txBody>
      </p:sp>
      <p:sp>
        <p:nvSpPr>
          <p:cNvPr id="4" name="Text 1"/>
          <p:cNvSpPr/>
          <p:nvPr/>
        </p:nvSpPr>
        <p:spPr>
          <a:xfrm>
            <a:off x="511810" y="2084070"/>
            <a:ext cx="7653655" cy="1398270"/>
          </a:xfrm>
          <a:prstGeom prst="rect">
            <a:avLst/>
          </a:prstGeom>
          <a:noFill/>
        </p:spPr>
        <p:txBody>
          <a:bodyPr wrap="square" lIns="0" tIns="0" rIns="0" bIns="0" rtlCol="0" anchor="t"/>
          <a:lstStyle/>
          <a:p>
            <a:pPr marL="0" indent="0">
              <a:lnSpc>
                <a:spcPts val="2850"/>
              </a:lnSpc>
              <a:buNone/>
            </a:pPr>
            <a:r>
              <a:rPr lang="en-US" dirty="0">
                <a:solidFill>
                  <a:srgbClr val="4A4A45"/>
                </a:solidFill>
                <a:latin typeface="Calibri" panose="020F0502020204030204" charset="0"/>
                <a:ea typeface="Lato" panose="020F0502020204030203" pitchFamily="34" charset="-122"/>
                <a:cs typeface="Calibri" panose="020F0502020204030204" charset="0"/>
              </a:rPr>
              <a:t>This project simulates an Zomato Data Insights using Python </a:t>
            </a:r>
            <a:r>
              <a:rPr lang="en-US" b="1" dirty="0">
                <a:solidFill>
                  <a:schemeClr val="accent2"/>
                </a:solidFill>
                <a:latin typeface="Calibri" panose="020F0502020204030204" charset="0"/>
                <a:ea typeface="Lato" panose="020F0502020204030203" pitchFamily="34" charset="-122"/>
                <a:cs typeface="Calibri" panose="020F0502020204030204" charset="0"/>
              </a:rPr>
              <a:t>Faker</a:t>
            </a:r>
            <a:r>
              <a:rPr lang="en-US" dirty="0">
                <a:solidFill>
                  <a:srgbClr val="4A4A45"/>
                </a:solidFill>
                <a:latin typeface="Calibri" panose="020F0502020204030204" charset="0"/>
                <a:ea typeface="Lato" panose="020F0502020204030203" pitchFamily="34" charset="-122"/>
                <a:cs typeface="Calibri" panose="020F0502020204030204" charset="0"/>
              </a:rPr>
              <a:t> library, Python </a:t>
            </a:r>
            <a:r>
              <a:rPr lang="en-US" b="1" dirty="0">
                <a:solidFill>
                  <a:schemeClr val="accent2"/>
                </a:solidFill>
                <a:latin typeface="Calibri" panose="020F0502020204030204" charset="0"/>
                <a:ea typeface="Lato" panose="020F0502020204030203" pitchFamily="34" charset="-122"/>
                <a:cs typeface="Calibri" panose="020F0502020204030204" charset="0"/>
              </a:rPr>
              <a:t>SQL</a:t>
            </a:r>
            <a:r>
              <a:rPr lang="en-US" dirty="0">
                <a:solidFill>
                  <a:srgbClr val="4A4A45"/>
                </a:solidFill>
                <a:latin typeface="Calibri" panose="020F0502020204030204" charset="0"/>
                <a:ea typeface="Lato" panose="020F0502020204030203" pitchFamily="34" charset="-122"/>
                <a:cs typeface="Calibri" panose="020F0502020204030204" charset="0"/>
              </a:rPr>
              <a:t>, and </a:t>
            </a:r>
            <a:r>
              <a:rPr lang="en-US" b="1" dirty="0">
                <a:solidFill>
                  <a:schemeClr val="accent2"/>
                </a:solidFill>
                <a:latin typeface="Calibri" panose="020F0502020204030204" charset="0"/>
                <a:ea typeface="Lato" panose="020F0502020204030203" pitchFamily="34" charset="-122"/>
                <a:cs typeface="Calibri" panose="020F0502020204030204" charset="0"/>
              </a:rPr>
              <a:t>Streamlit</a:t>
            </a:r>
            <a:r>
              <a:rPr lang="en-US" dirty="0">
                <a:solidFill>
                  <a:schemeClr val="accent2"/>
                </a:solidFill>
                <a:latin typeface="Calibri" panose="020F0502020204030204" charset="0"/>
                <a:ea typeface="Lato" panose="020F0502020204030203" pitchFamily="34" charset="-122"/>
                <a:cs typeface="Calibri" panose="020F0502020204030204" charset="0"/>
              </a:rPr>
              <a:t> </a:t>
            </a:r>
            <a:r>
              <a:rPr lang="en-US" dirty="0">
                <a:solidFill>
                  <a:srgbClr val="4A4A45"/>
                </a:solidFill>
                <a:latin typeface="Calibri" panose="020F0502020204030204" charset="0"/>
                <a:ea typeface="Lato" panose="020F0502020204030203" pitchFamily="34" charset="-122"/>
                <a:cs typeface="Calibri" panose="020F0502020204030204" charset="0"/>
              </a:rPr>
              <a:t>to analyze the Food Delivery Data for enhancing </a:t>
            </a:r>
            <a:endParaRPr lang="en-US" dirty="0">
              <a:solidFill>
                <a:srgbClr val="4A4A45"/>
              </a:solidFill>
              <a:latin typeface="Calibri" panose="020F0502020204030204" charset="0"/>
              <a:ea typeface="Lato" panose="020F0502020204030203" pitchFamily="34" charset="-122"/>
              <a:cs typeface="Calibri" panose="020F0502020204030204" charset="0"/>
            </a:endParaRPr>
          </a:p>
          <a:p>
            <a:pPr marL="0" indent="0">
              <a:lnSpc>
                <a:spcPts val="2850"/>
              </a:lnSpc>
              <a:buNone/>
            </a:pPr>
            <a:r>
              <a:rPr lang="en-US" dirty="0">
                <a:latin typeface="Calibri" panose="020F0502020204030204" charset="0"/>
                <a:cs typeface="Calibri" panose="020F0502020204030204" charset="0"/>
              </a:rPr>
              <a:t>operational efficiency and Improve the Customer Satisfaction</a:t>
            </a:r>
            <a:endParaRPr lang="en-US" dirty="0">
              <a:latin typeface="Calibri" panose="020F0502020204030204" charset="0"/>
              <a:cs typeface="Calibri" panose="020F0502020204030204" charset="0"/>
            </a:endParaRPr>
          </a:p>
        </p:txBody>
      </p:sp>
      <p:sp>
        <p:nvSpPr>
          <p:cNvPr id="7" name="Text 4"/>
          <p:cNvSpPr/>
          <p:nvPr/>
        </p:nvSpPr>
        <p:spPr>
          <a:xfrm>
            <a:off x="511810" y="4027805"/>
            <a:ext cx="1365250" cy="424180"/>
          </a:xfrm>
          <a:prstGeom prst="rect">
            <a:avLst/>
          </a:prstGeom>
          <a:noFill/>
        </p:spPr>
        <p:txBody>
          <a:bodyPr wrap="none" lIns="0" tIns="0" rIns="0" bIns="0" rtlCol="0" anchor="t"/>
          <a:lstStyle/>
          <a:p>
            <a:pPr marL="0" indent="0" algn="l">
              <a:lnSpc>
                <a:spcPts val="3100"/>
              </a:lnSpc>
              <a:buNone/>
            </a:pPr>
            <a:r>
              <a:rPr lang="en-US" sz="2000" dirty="0"/>
              <a:t>Saravanan</a:t>
            </a:r>
            <a:endParaRPr lang="en-US" sz="2000" dirty="0"/>
          </a:p>
        </p:txBody>
      </p:sp>
      <p:sp>
        <p:nvSpPr>
          <p:cNvPr id="8" name="Text 4"/>
          <p:cNvSpPr/>
          <p:nvPr/>
        </p:nvSpPr>
        <p:spPr>
          <a:xfrm>
            <a:off x="511810" y="4545330"/>
            <a:ext cx="1296035" cy="373380"/>
          </a:xfrm>
          <a:prstGeom prst="rect">
            <a:avLst/>
          </a:prstGeom>
          <a:noFill/>
        </p:spPr>
        <p:txBody>
          <a:bodyPr wrap="none" lIns="0" tIns="0" rIns="0" bIns="0" rtlCol="0" anchor="t"/>
          <a:lstStyle/>
          <a:p>
            <a:pPr marL="0" indent="0" algn="l">
              <a:lnSpc>
                <a:spcPts val="3100"/>
              </a:lnSpc>
              <a:buNone/>
            </a:pPr>
            <a:r>
              <a:rPr lang="en-US" sz="1400" dirty="0"/>
              <a:t>31/01/2025</a:t>
            </a:r>
            <a:endParaRPr lang="en-US" sz="1400" dirty="0"/>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023354"/>
            <a:ext cx="5670590" cy="708779"/>
          </a:xfrm>
          <a:prstGeom prst="rect">
            <a:avLst/>
          </a:prstGeom>
          <a:noFill/>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Save as CSV</a:t>
            </a:r>
            <a:endParaRPr lang="en-US" sz="4450" dirty="0"/>
          </a:p>
        </p:txBody>
      </p:sp>
      <p:sp>
        <p:nvSpPr>
          <p:cNvPr id="3" name="Text 1"/>
          <p:cNvSpPr/>
          <p:nvPr/>
        </p:nvSpPr>
        <p:spPr>
          <a:xfrm>
            <a:off x="793790" y="4276368"/>
            <a:ext cx="6244709" cy="725805"/>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Lato" panose="020F0502020204030203" pitchFamily="34" charset="0"/>
                <a:ea typeface="Lato" panose="020F0502020204030203" pitchFamily="34" charset="-122"/>
                <a:cs typeface="Lato" panose="020F0502020204030203" pitchFamily="34" charset="-120"/>
              </a:rPr>
              <a:t>The generated dataset from Zomato Data Insights Data Frames will be saved as four different CSV Files </a:t>
            </a:r>
            <a:endParaRPr lang="en-US" sz="1750" dirty="0"/>
          </a:p>
        </p:txBody>
      </p:sp>
      <p:pic>
        <p:nvPicPr>
          <p:cNvPr id="6" name="Picture 5" descr="Save as CSV Files"/>
          <p:cNvPicPr>
            <a:picLocks noChangeAspect="1"/>
          </p:cNvPicPr>
          <p:nvPr/>
        </p:nvPicPr>
        <p:blipFill>
          <a:blip r:embed="rId1"/>
          <a:stretch>
            <a:fillRect/>
          </a:stretch>
        </p:blipFill>
        <p:spPr>
          <a:xfrm>
            <a:off x="8428355" y="4276090"/>
            <a:ext cx="5113020" cy="15316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172381" y="412075"/>
            <a:ext cx="4559856" cy="430768"/>
          </a:xfrm>
          <a:prstGeom prst="rect">
            <a:avLst/>
          </a:prstGeom>
          <a:noFill/>
        </p:spPr>
        <p:txBody>
          <a:bodyPr wrap="none" lIns="0" tIns="0" rIns="0" bIns="0" rtlCol="0" anchor="t"/>
          <a:lstStyle/>
          <a:p>
            <a:pPr marL="0" indent="0">
              <a:lnSpc>
                <a:spcPts val="3350"/>
              </a:lnSpc>
              <a:buNone/>
            </a:pPr>
            <a:r>
              <a:rPr lang="en-US" sz="2700" b="1" dirty="0">
                <a:solidFill>
                  <a:srgbClr val="282824"/>
                </a:solidFill>
                <a:latin typeface="Lato Bold" pitchFamily="34" charset="0"/>
                <a:ea typeface="Lato Bold" pitchFamily="34" charset="-122"/>
                <a:cs typeface="Lato Bold" pitchFamily="34" charset="-120"/>
              </a:rPr>
              <a:t>Connecting Python to MySQL</a:t>
            </a:r>
            <a:endParaRPr lang="en-US" sz="2700" dirty="0"/>
          </a:p>
        </p:txBody>
      </p:sp>
      <p:sp>
        <p:nvSpPr>
          <p:cNvPr id="3" name="Text 1"/>
          <p:cNvSpPr/>
          <p:nvPr/>
        </p:nvSpPr>
        <p:spPr>
          <a:xfrm>
            <a:off x="603171" y="1213128"/>
            <a:ext cx="8024574" cy="551498"/>
          </a:xfrm>
          <a:prstGeom prst="rect">
            <a:avLst/>
          </a:prstGeom>
          <a:noFill/>
        </p:spPr>
        <p:txBody>
          <a:bodyPr wrap="square" lIns="0" tIns="0" rIns="0" bIns="0" rtlCol="0" anchor="t"/>
          <a:lstStyle/>
          <a:p>
            <a:pPr marL="342900" indent="-342900" algn="l">
              <a:lnSpc>
                <a:spcPts val="2150"/>
              </a:lnSpc>
              <a:buSzPct val="100000"/>
              <a:buChar char="•"/>
            </a:pPr>
            <a:r>
              <a:rPr lang="en-US" sz="1350" b="1" dirty="0">
                <a:ln/>
                <a:solidFill>
                  <a:schemeClr val="tx1"/>
                </a:solidFill>
                <a:effectLst>
                  <a:outerShdw blurRad="38100" dist="19050" dir="2700000" algn="tl" rotWithShape="0">
                    <a:schemeClr val="dk1">
                      <a:alpha val="40000"/>
                    </a:schemeClr>
                  </a:outerShdw>
                </a:effectLst>
                <a:latin typeface="Lato" panose="020F0502020204030203" pitchFamily="34" charset="0"/>
                <a:ea typeface="Lato" panose="020F0502020204030203" pitchFamily="34" charset="-122"/>
                <a:cs typeface="Lato" panose="020F0502020204030203" pitchFamily="34" charset="-120"/>
              </a:rPr>
              <a:t>Import the necessary library:</a:t>
            </a:r>
            <a:r>
              <a:rPr lang="en-US" sz="1350" dirty="0">
                <a:solidFill>
                  <a:srgbClr val="4A4A45"/>
                </a:solidFill>
                <a:latin typeface="Lato" panose="020F0502020204030203" pitchFamily="34" charset="0"/>
                <a:ea typeface="Lato" panose="020F0502020204030203" pitchFamily="34" charset="-122"/>
                <a:cs typeface="Lato" panose="020F0502020204030203" pitchFamily="34" charset="-120"/>
              </a:rPr>
              <a:t> Begin by importing the `pymysql` library, which provides the necessary functions to interact with MySQL databases from Python. Use the statement: </a:t>
            </a:r>
            <a:r>
              <a:rPr lang="en-US" sz="1350" dirty="0">
                <a:solidFill>
                  <a:srgbClr val="4A4A45"/>
                </a:solidFill>
                <a:highlight>
                  <a:srgbClr val="E7E7E4"/>
                </a:highlight>
                <a:latin typeface="Consolas" panose="020B0609020204030204" pitchFamily="34" charset="0"/>
                <a:ea typeface="Consolas" panose="020B0609020204030204" pitchFamily="34" charset="-122"/>
                <a:cs typeface="Consolas" panose="020B0609020204030204" pitchFamily="34" charset="-120"/>
              </a:rPr>
              <a:t>import pymysql</a:t>
            </a:r>
            <a:endParaRPr lang="en-US" sz="1350" dirty="0"/>
          </a:p>
        </p:txBody>
      </p:sp>
      <p:sp>
        <p:nvSpPr>
          <p:cNvPr id="4" name="Text 2"/>
          <p:cNvSpPr/>
          <p:nvPr/>
        </p:nvSpPr>
        <p:spPr>
          <a:xfrm>
            <a:off x="603171" y="1824871"/>
            <a:ext cx="8024574" cy="1102995"/>
          </a:xfrm>
          <a:prstGeom prst="rect">
            <a:avLst/>
          </a:prstGeom>
          <a:noFill/>
        </p:spPr>
        <p:txBody>
          <a:bodyPr wrap="square" lIns="0" tIns="0" rIns="0" bIns="0" rtlCol="0" anchor="t"/>
          <a:lstStyle/>
          <a:p>
            <a:pPr marL="342900" indent="-342900" algn="l">
              <a:lnSpc>
                <a:spcPts val="2150"/>
              </a:lnSpc>
              <a:buSzPct val="100000"/>
              <a:buChar char="•"/>
            </a:pPr>
            <a:r>
              <a:rPr lang="en-US" sz="1350" b="1" dirty="0">
                <a:ln/>
                <a:solidFill>
                  <a:schemeClr val="tx1"/>
                </a:solidFill>
                <a:effectLst>
                  <a:outerShdw blurRad="38100" dist="19050" dir="2700000" algn="tl" rotWithShape="0">
                    <a:schemeClr val="dk1">
                      <a:alpha val="40000"/>
                    </a:schemeClr>
                  </a:outerShdw>
                </a:effectLst>
                <a:latin typeface="Lato" panose="020F0502020204030203" pitchFamily="34" charset="0"/>
                <a:ea typeface="Lato" panose="020F0502020204030203" pitchFamily="34" charset="-122"/>
                <a:cs typeface="Lato" panose="020F0502020204030203" pitchFamily="34" charset="-120"/>
              </a:rPr>
              <a:t>Establish a database connection:</a:t>
            </a:r>
            <a:r>
              <a:rPr lang="en-US" sz="1350" dirty="0">
                <a:solidFill>
                  <a:srgbClr val="4A4A45"/>
                </a:solidFill>
                <a:latin typeface="Lato" panose="020F0502020204030203" pitchFamily="34" charset="0"/>
                <a:ea typeface="Lato" panose="020F0502020204030203" pitchFamily="34" charset="-122"/>
                <a:cs typeface="Lato" panose="020F0502020204030203" pitchFamily="34" charset="-120"/>
              </a:rPr>
              <a:t> Create a connection object using the `pymysql.connect()` method. This requires specifying connection parameters such as host, user, password, and database name. For example: </a:t>
            </a:r>
            <a:r>
              <a:rPr lang="en-US" sz="1350" dirty="0">
                <a:solidFill>
                  <a:srgbClr val="4A4A45"/>
                </a:solidFill>
                <a:highlight>
                  <a:srgbClr val="E7E7E4"/>
                </a:highlight>
                <a:latin typeface="Consolas" panose="020B0609020204030204" pitchFamily="34" charset="0"/>
                <a:ea typeface="Consolas" panose="020B0609020204030204" pitchFamily="34" charset="-122"/>
                <a:cs typeface="Consolas" panose="020B0609020204030204" pitchFamily="34" charset="-120"/>
              </a:rPr>
              <a:t>conn = pymysql.connect(host='your_host', user='your_user', password='your_password', database='your_database')</a:t>
            </a:r>
            <a:endParaRPr lang="en-US" sz="1350" dirty="0"/>
          </a:p>
        </p:txBody>
      </p:sp>
      <p:sp>
        <p:nvSpPr>
          <p:cNvPr id="5" name="Text 3"/>
          <p:cNvSpPr/>
          <p:nvPr/>
        </p:nvSpPr>
        <p:spPr>
          <a:xfrm>
            <a:off x="603171" y="2988112"/>
            <a:ext cx="8024574" cy="551498"/>
          </a:xfrm>
          <a:prstGeom prst="rect">
            <a:avLst/>
          </a:prstGeom>
          <a:noFill/>
        </p:spPr>
        <p:txBody>
          <a:bodyPr wrap="square" lIns="0" tIns="0" rIns="0" bIns="0" rtlCol="0" anchor="t"/>
          <a:lstStyle/>
          <a:p>
            <a:pPr marL="342900" indent="-342900" algn="l">
              <a:lnSpc>
                <a:spcPts val="2150"/>
              </a:lnSpc>
              <a:buSzPct val="100000"/>
              <a:buChar char="•"/>
            </a:pPr>
            <a:r>
              <a:rPr lang="en-US" sz="1350" b="1" dirty="0">
                <a:ln/>
                <a:solidFill>
                  <a:schemeClr val="tx1"/>
                </a:solidFill>
                <a:effectLst>
                  <a:outerShdw blurRad="38100" dist="19050" dir="2700000" algn="tl" rotWithShape="0">
                    <a:schemeClr val="dk1">
                      <a:alpha val="40000"/>
                    </a:schemeClr>
                  </a:outerShdw>
                </a:effectLst>
                <a:latin typeface="Lato" panose="020F0502020204030203" pitchFamily="34" charset="0"/>
                <a:ea typeface="Lato" panose="020F0502020204030203" pitchFamily="34" charset="-122"/>
                <a:cs typeface="Lato" panose="020F0502020204030203" pitchFamily="34" charset="-120"/>
              </a:rPr>
              <a:t>Create a cursor object:</a:t>
            </a:r>
            <a:r>
              <a:rPr lang="en-US" sz="1350" dirty="0">
                <a:solidFill>
                  <a:srgbClr val="4A4A45"/>
                </a:solidFill>
                <a:latin typeface="Lato" panose="020F0502020204030203" pitchFamily="34" charset="0"/>
                <a:ea typeface="Lato" panose="020F0502020204030203" pitchFamily="34" charset="-122"/>
                <a:cs typeface="Lato" panose="020F0502020204030203" pitchFamily="34" charset="-120"/>
              </a:rPr>
              <a:t> A cursor object allows you to execute SQL queries. Create one using: </a:t>
            </a:r>
            <a:r>
              <a:rPr lang="en-US" sz="1350" dirty="0">
                <a:solidFill>
                  <a:srgbClr val="4A4A45"/>
                </a:solidFill>
                <a:highlight>
                  <a:srgbClr val="E7E7E4"/>
                </a:highlight>
                <a:latin typeface="Consolas" panose="020B0609020204030204" pitchFamily="34" charset="0"/>
                <a:ea typeface="Consolas" panose="020B0609020204030204" pitchFamily="34" charset="-122"/>
                <a:cs typeface="Consolas" panose="020B0609020204030204" pitchFamily="34" charset="-120"/>
              </a:rPr>
              <a:t>cursor = conn.cursor()</a:t>
            </a:r>
            <a:endParaRPr lang="en-US" sz="1350" dirty="0"/>
          </a:p>
        </p:txBody>
      </p:sp>
      <p:sp>
        <p:nvSpPr>
          <p:cNvPr id="6" name="Text 4"/>
          <p:cNvSpPr/>
          <p:nvPr/>
        </p:nvSpPr>
        <p:spPr>
          <a:xfrm>
            <a:off x="603171" y="3599855"/>
            <a:ext cx="8024574" cy="551498"/>
          </a:xfrm>
          <a:prstGeom prst="rect">
            <a:avLst/>
          </a:prstGeom>
          <a:noFill/>
        </p:spPr>
        <p:txBody>
          <a:bodyPr wrap="square" lIns="0" tIns="0" rIns="0" bIns="0" rtlCol="0" anchor="t"/>
          <a:lstStyle/>
          <a:p>
            <a:pPr marL="342900" indent="-342900" algn="l">
              <a:lnSpc>
                <a:spcPts val="2150"/>
              </a:lnSpc>
              <a:buSzPct val="100000"/>
              <a:buChar char="•"/>
            </a:pPr>
            <a:r>
              <a:rPr lang="en-US" sz="1350" b="1" dirty="0">
                <a:ln/>
                <a:solidFill>
                  <a:schemeClr val="tx1"/>
                </a:solidFill>
                <a:effectLst>
                  <a:outerShdw blurRad="38100" dist="19050" dir="2700000" algn="tl" rotWithShape="0">
                    <a:schemeClr val="dk1">
                      <a:alpha val="40000"/>
                    </a:schemeClr>
                  </a:outerShdw>
                </a:effectLst>
                <a:latin typeface="Lato" panose="020F0502020204030203" pitchFamily="34" charset="0"/>
                <a:ea typeface="Lato" panose="020F0502020204030203" pitchFamily="34" charset="-122"/>
                <a:cs typeface="Lato" panose="020F0502020204030203" pitchFamily="34" charset="-120"/>
              </a:rPr>
              <a:t>Load CSV data into a Pandas DataFrame:</a:t>
            </a:r>
            <a:r>
              <a:rPr lang="en-US" sz="1350" dirty="0">
                <a:solidFill>
                  <a:srgbClr val="4A4A45"/>
                </a:solidFill>
                <a:latin typeface="Lato" panose="020F0502020204030203" pitchFamily="34" charset="0"/>
                <a:ea typeface="Lato" panose="020F0502020204030203" pitchFamily="34" charset="-122"/>
                <a:cs typeface="Lato" panose="020F0502020204030203" pitchFamily="34" charset="-120"/>
              </a:rPr>
              <a:t> Read your CSV data into a Pandas DataFrame using: </a:t>
            </a:r>
            <a:r>
              <a:rPr lang="en-US" sz="1350" dirty="0">
                <a:solidFill>
                  <a:srgbClr val="4A4A45"/>
                </a:solidFill>
                <a:highlight>
                  <a:srgbClr val="E7E7E4"/>
                </a:highlight>
                <a:latin typeface="Consolas" panose="020B0609020204030204" pitchFamily="34" charset="0"/>
                <a:ea typeface="Consolas" panose="020B0609020204030204" pitchFamily="34" charset="-122"/>
                <a:cs typeface="Consolas" panose="020B0609020204030204" pitchFamily="34" charset="-120"/>
              </a:rPr>
              <a:t>df = pd.read_csv('your_file.csv')</a:t>
            </a:r>
            <a:r>
              <a:rPr lang="en-US" sz="1350" dirty="0">
                <a:solidFill>
                  <a:srgbClr val="4A4A45"/>
                </a:solidFill>
                <a:latin typeface="Lato" panose="020F0502020204030203" pitchFamily="34" charset="0"/>
                <a:ea typeface="Lato" panose="020F0502020204030203" pitchFamily="34" charset="-122"/>
                <a:cs typeface="Lato" panose="020F0502020204030203" pitchFamily="34" charset="-120"/>
              </a:rPr>
              <a:t> Ensure the Pandas library is imported: </a:t>
            </a:r>
            <a:r>
              <a:rPr lang="en-US" sz="1350" dirty="0">
                <a:solidFill>
                  <a:srgbClr val="4A4A45"/>
                </a:solidFill>
                <a:highlight>
                  <a:srgbClr val="E7E7E4"/>
                </a:highlight>
                <a:latin typeface="Consolas" panose="020B0609020204030204" pitchFamily="34" charset="0"/>
                <a:ea typeface="Consolas" panose="020B0609020204030204" pitchFamily="34" charset="-122"/>
                <a:cs typeface="Consolas" panose="020B0609020204030204" pitchFamily="34" charset="-120"/>
              </a:rPr>
              <a:t>import pandas as pd</a:t>
            </a:r>
            <a:endParaRPr lang="en-US" sz="1350" dirty="0"/>
          </a:p>
        </p:txBody>
      </p:sp>
      <p:sp>
        <p:nvSpPr>
          <p:cNvPr id="7" name="Text 5"/>
          <p:cNvSpPr/>
          <p:nvPr/>
        </p:nvSpPr>
        <p:spPr>
          <a:xfrm>
            <a:off x="603171" y="4211598"/>
            <a:ext cx="8024574" cy="1654493"/>
          </a:xfrm>
          <a:prstGeom prst="rect">
            <a:avLst/>
          </a:prstGeom>
          <a:noFill/>
        </p:spPr>
        <p:txBody>
          <a:bodyPr wrap="square" lIns="0" tIns="0" rIns="0" bIns="0" rtlCol="0" anchor="t"/>
          <a:lstStyle/>
          <a:p>
            <a:pPr marL="342900" indent="-342900" algn="l">
              <a:lnSpc>
                <a:spcPts val="2150"/>
              </a:lnSpc>
              <a:buSzPct val="100000"/>
              <a:buChar char="•"/>
            </a:pPr>
            <a:r>
              <a:rPr lang="en-US" sz="1350" b="1" dirty="0">
                <a:ln/>
                <a:solidFill>
                  <a:schemeClr val="tx1"/>
                </a:solidFill>
                <a:effectLst>
                  <a:outerShdw blurRad="38100" dist="19050" dir="2700000" algn="tl" rotWithShape="0">
                    <a:schemeClr val="dk1">
                      <a:alpha val="40000"/>
                    </a:schemeClr>
                  </a:outerShdw>
                </a:effectLst>
                <a:latin typeface="Lato" panose="020F0502020204030203" pitchFamily="34" charset="0"/>
                <a:ea typeface="Lato" panose="020F0502020204030203" pitchFamily="34" charset="-122"/>
                <a:cs typeface="Lato" panose="020F0502020204030203" pitchFamily="34" charset="-120"/>
              </a:rPr>
              <a:t>Create a MySQL database and table:</a:t>
            </a:r>
            <a:r>
              <a:rPr lang="en-US" sz="1350" dirty="0">
                <a:solidFill>
                  <a:srgbClr val="4A4A45"/>
                </a:solidFill>
                <a:latin typeface="Lato" panose="020F0502020204030203" pitchFamily="34" charset="0"/>
                <a:ea typeface="Lato" panose="020F0502020204030203" pitchFamily="34" charset="-122"/>
                <a:cs typeface="Lato" panose="020F0502020204030203" pitchFamily="34" charset="-120"/>
              </a:rPr>
              <a:t> If the database and/or table don't exist, create them using SQL queries executed via the cursor. For example: </a:t>
            </a:r>
            <a:r>
              <a:rPr lang="en-US" sz="1350" dirty="0">
                <a:solidFill>
                  <a:srgbClr val="4A4A45"/>
                </a:solidFill>
                <a:highlight>
                  <a:srgbClr val="E7E7E4"/>
                </a:highlight>
                <a:latin typeface="Consolas" panose="020B0609020204030204" pitchFamily="34" charset="0"/>
                <a:ea typeface="Consolas" panose="020B0609020204030204" pitchFamily="34" charset="-122"/>
                <a:cs typeface="Consolas" panose="020B0609020204030204" pitchFamily="34" charset="-120"/>
              </a:rPr>
              <a:t>cursor.execute("CREATE DATABASE IF NOT EXISTS your_database") cursor.execute("USE your_database") cursor.execute(""" CREATE TABLE IF NOT EXISTS your_table ( id INT AUTO_INCREMENT PRIMARY KEY, column1 VARCHAR(255), column2 INT, column3 DATE ) """) </a:t>
            </a:r>
            <a:r>
              <a:rPr lang="en-US" sz="1350" dirty="0">
                <a:solidFill>
                  <a:srgbClr val="4A4A45"/>
                </a:solidFill>
                <a:latin typeface="Lato" panose="020F0502020204030203" pitchFamily="34" charset="0"/>
                <a:ea typeface="Lato" panose="020F0502020204030203" pitchFamily="34" charset="-122"/>
                <a:cs typeface="Lato" panose="020F0502020204030203" pitchFamily="34" charset="-120"/>
              </a:rPr>
              <a:t>Adapt the table schema (column names and data types) to match your CSV data.</a:t>
            </a:r>
            <a:endParaRPr lang="en-US" sz="1350" dirty="0"/>
          </a:p>
        </p:txBody>
      </p:sp>
      <p:sp>
        <p:nvSpPr>
          <p:cNvPr id="8" name="Text 6"/>
          <p:cNvSpPr/>
          <p:nvPr/>
        </p:nvSpPr>
        <p:spPr>
          <a:xfrm>
            <a:off x="603171" y="5926336"/>
            <a:ext cx="8024574" cy="1102995"/>
          </a:xfrm>
          <a:prstGeom prst="rect">
            <a:avLst/>
          </a:prstGeom>
          <a:noFill/>
        </p:spPr>
        <p:txBody>
          <a:bodyPr wrap="square" lIns="0" tIns="0" rIns="0" bIns="0" rtlCol="0" anchor="t"/>
          <a:lstStyle/>
          <a:p>
            <a:pPr marL="342900" indent="-342900" algn="l">
              <a:lnSpc>
                <a:spcPts val="2150"/>
              </a:lnSpc>
              <a:buSzPct val="100000"/>
              <a:buChar char="•"/>
            </a:pPr>
            <a:r>
              <a:rPr lang="en-US" sz="1350" b="1" dirty="0">
                <a:ln/>
                <a:solidFill>
                  <a:schemeClr val="tx1"/>
                </a:solidFill>
                <a:effectLst>
                  <a:outerShdw blurRad="38100" dist="19050" dir="2700000" algn="tl" rotWithShape="0">
                    <a:schemeClr val="dk1">
                      <a:alpha val="40000"/>
                    </a:schemeClr>
                  </a:outerShdw>
                </a:effectLst>
                <a:latin typeface="Lato" panose="020F0502020204030203" pitchFamily="34" charset="0"/>
                <a:ea typeface="Lato" panose="020F0502020204030203" pitchFamily="34" charset="-122"/>
                <a:cs typeface="Lato" panose="020F0502020204030203" pitchFamily="34" charset="-120"/>
              </a:rPr>
              <a:t>Insert data into the table:</a:t>
            </a:r>
            <a:r>
              <a:rPr lang="en-US" sz="1350" dirty="0">
                <a:solidFill>
                  <a:srgbClr val="4A4A45"/>
                </a:solidFill>
                <a:latin typeface="Lato" panose="020F0502020204030203" pitchFamily="34" charset="0"/>
                <a:ea typeface="Lato" panose="020F0502020204030203" pitchFamily="34" charset="-122"/>
                <a:cs typeface="Lato" panose="020F0502020204030203" pitchFamily="34" charset="-120"/>
              </a:rPr>
              <a:t> Iterate through the Pandas DataFrame and insert each row into the MySQL table using parameterized queries to prevent SQL injection vulnerabilities. For example: </a:t>
            </a:r>
            <a:r>
              <a:rPr lang="en-US" sz="1350" dirty="0">
                <a:solidFill>
                  <a:srgbClr val="4A4A45"/>
                </a:solidFill>
                <a:highlight>
                  <a:srgbClr val="E7E7E4"/>
                </a:highlight>
                <a:latin typeface="Consolas" panose="020B0609020204030204" pitchFamily="34" charset="0"/>
                <a:ea typeface="Consolas" panose="020B0609020204030204" pitchFamily="34" charset="-122"/>
                <a:cs typeface="Consolas" panose="020B0609020204030204" pitchFamily="34" charset="-120"/>
              </a:rPr>
              <a:t>for index, row in df.iterrows(): cursor.execute("INSERT INTO your_table (column1, column2, column3) VALUES (%s, %s, %s)", (row['column1'], row['column2'], row['column3'])) conn.commit()</a:t>
            </a:r>
            <a:endParaRPr lang="en-US" sz="1350" dirty="0"/>
          </a:p>
        </p:txBody>
      </p:sp>
      <p:sp>
        <p:nvSpPr>
          <p:cNvPr id="9" name="Text 7"/>
          <p:cNvSpPr/>
          <p:nvPr/>
        </p:nvSpPr>
        <p:spPr>
          <a:xfrm>
            <a:off x="603171" y="7365326"/>
            <a:ext cx="8024574" cy="551498"/>
          </a:xfrm>
          <a:prstGeom prst="rect">
            <a:avLst/>
          </a:prstGeom>
          <a:noFill/>
        </p:spPr>
        <p:txBody>
          <a:bodyPr wrap="square" lIns="0" tIns="0" rIns="0" bIns="0" rtlCol="0" anchor="t"/>
          <a:lstStyle/>
          <a:p>
            <a:pPr marL="342900" indent="-342900" algn="l">
              <a:lnSpc>
                <a:spcPts val="2150"/>
              </a:lnSpc>
              <a:buSzPct val="100000"/>
              <a:buChar char="•"/>
            </a:pPr>
            <a:r>
              <a:rPr lang="en-US" sz="1350" b="1" dirty="0">
                <a:ln/>
                <a:solidFill>
                  <a:schemeClr val="tx1"/>
                </a:solidFill>
                <a:effectLst>
                  <a:outerShdw blurRad="38100" dist="19050" dir="2700000" algn="tl" rotWithShape="0">
                    <a:schemeClr val="dk1">
                      <a:alpha val="40000"/>
                    </a:schemeClr>
                  </a:outerShdw>
                </a:effectLst>
                <a:latin typeface="Lato" panose="020F0502020204030203" pitchFamily="34" charset="0"/>
                <a:ea typeface="Lato" panose="020F0502020204030203" pitchFamily="34" charset="-122"/>
                <a:cs typeface="Lato" panose="020F0502020204030203" pitchFamily="34" charset="-120"/>
              </a:rPr>
              <a:t>Close the connection:</a:t>
            </a:r>
            <a:r>
              <a:rPr lang="en-US" sz="1350" dirty="0">
                <a:solidFill>
                  <a:srgbClr val="4A4A45"/>
                </a:solidFill>
                <a:latin typeface="Lato" panose="020F0502020204030203" pitchFamily="34" charset="0"/>
                <a:ea typeface="Lato" panose="020F0502020204030203" pitchFamily="34" charset="-122"/>
                <a:cs typeface="Lato" panose="020F0502020204030203" pitchFamily="34" charset="-120"/>
              </a:rPr>
              <a:t> After completing all operations, close the database connection using: </a:t>
            </a:r>
            <a:r>
              <a:rPr lang="en-US" sz="1350" dirty="0">
                <a:solidFill>
                  <a:srgbClr val="4A4A45"/>
                </a:solidFill>
                <a:highlight>
                  <a:srgbClr val="E7E7E4"/>
                </a:highlight>
                <a:latin typeface="Consolas" panose="020B0609020204030204" pitchFamily="34" charset="0"/>
                <a:ea typeface="Consolas" panose="020B0609020204030204" pitchFamily="34" charset="-122"/>
                <a:cs typeface="Consolas" panose="020B0609020204030204" pitchFamily="34" charset="-120"/>
              </a:rPr>
              <a:t>conn.close()</a:t>
            </a:r>
            <a:endParaRPr lang="en-US" sz="1350" dirty="0"/>
          </a:p>
        </p:txBody>
      </p:sp>
      <p:pic>
        <p:nvPicPr>
          <p:cNvPr id="10" name="Image 0" descr="preencoded.png"/>
          <p:cNvPicPr>
            <a:picLocks noChangeAspect="1"/>
          </p:cNvPicPr>
          <p:nvPr/>
        </p:nvPicPr>
        <p:blipFill>
          <a:blip r:embed="rId1"/>
          <a:stretch>
            <a:fillRect/>
          </a:stretch>
        </p:blipFill>
        <p:spPr>
          <a:xfrm>
            <a:off x="9529445" y="1372870"/>
            <a:ext cx="4088130" cy="2594610"/>
          </a:xfrm>
          <a:prstGeom prst="rect">
            <a:avLst/>
          </a:prstGeom>
        </p:spPr>
      </p:pic>
      <p:pic>
        <p:nvPicPr>
          <p:cNvPr id="15" name="Picture 14" descr="Create the Database"/>
          <p:cNvPicPr>
            <a:picLocks noChangeAspect="1"/>
          </p:cNvPicPr>
          <p:nvPr/>
        </p:nvPicPr>
        <p:blipFill>
          <a:blip r:embed="rId2"/>
          <a:stretch>
            <a:fillRect/>
          </a:stretch>
        </p:blipFill>
        <p:spPr>
          <a:xfrm>
            <a:off x="9475470" y="4736465"/>
            <a:ext cx="4911090" cy="2292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31482"/>
            <a:ext cx="7556421" cy="1133951"/>
          </a:xfrm>
          <a:prstGeom prst="rect">
            <a:avLst/>
          </a:prstGeom>
          <a:noFill/>
        </p:spPr>
        <p:txBody>
          <a:bodyPr wrap="square" lIns="0" tIns="0" rIns="0" bIns="0" rtlCol="0" anchor="t"/>
          <a:lstStyle/>
          <a:p>
            <a:pPr marL="0" indent="0">
              <a:lnSpc>
                <a:spcPts val="4450"/>
              </a:lnSpc>
              <a:buNone/>
            </a:pPr>
            <a:endParaRPr lang="en-US" sz="3550" dirty="0"/>
          </a:p>
        </p:txBody>
      </p:sp>
      <p:sp>
        <p:nvSpPr>
          <p:cNvPr id="3" name="Text 1"/>
          <p:cNvSpPr/>
          <p:nvPr/>
        </p:nvSpPr>
        <p:spPr>
          <a:xfrm>
            <a:off x="793750" y="4930140"/>
            <a:ext cx="4118610" cy="967740"/>
          </a:xfrm>
          <a:prstGeom prst="rect">
            <a:avLst/>
          </a:prstGeom>
          <a:noFill/>
        </p:spPr>
        <p:txBody>
          <a:bodyPr wrap="square" lIns="0" tIns="0" rIns="0" bIns="0" rtlCol="0" anchor="t"/>
          <a:lstStyle/>
          <a:p>
            <a:pPr marL="0" indent="0">
              <a:lnSpc>
                <a:spcPts val="2850"/>
              </a:lnSpc>
              <a:buNone/>
            </a:pPr>
            <a:endParaRPr lang="en-US" sz="1750" dirty="0"/>
          </a:p>
        </p:txBody>
      </p:sp>
      <p:pic>
        <p:nvPicPr>
          <p:cNvPr id="4" name="Image 0" descr="preencoded.png"/>
          <p:cNvPicPr>
            <a:picLocks noChangeAspect="1"/>
          </p:cNvPicPr>
          <p:nvPr/>
        </p:nvPicPr>
        <p:blipFill>
          <a:blip r:embed="rId1"/>
          <a:stretch>
            <a:fillRect/>
          </a:stretch>
        </p:blipFill>
        <p:spPr>
          <a:xfrm>
            <a:off x="9279890" y="1521460"/>
            <a:ext cx="5088890" cy="3299460"/>
          </a:xfrm>
          <a:prstGeom prst="rect">
            <a:avLst/>
          </a:prstGeom>
        </p:spPr>
      </p:pic>
      <p:sp>
        <p:nvSpPr>
          <p:cNvPr id="5" name="Text Box 4"/>
          <p:cNvSpPr txBox="1"/>
          <p:nvPr/>
        </p:nvSpPr>
        <p:spPr>
          <a:xfrm>
            <a:off x="2210435" y="234315"/>
            <a:ext cx="6954520" cy="632460"/>
          </a:xfrm>
          <a:prstGeom prst="rect">
            <a:avLst/>
          </a:prstGeom>
          <a:noFill/>
        </p:spPr>
        <p:txBody>
          <a:bodyPr wrap="square" rtlCol="0">
            <a:noAutofit/>
          </a:bodyPr>
          <a:p>
            <a:pPr marL="0" indent="0">
              <a:lnSpc>
                <a:spcPts val="3350"/>
              </a:lnSpc>
              <a:buNone/>
            </a:pPr>
            <a:r>
              <a:rPr lang="en-US" sz="3200" b="1" dirty="0">
                <a:solidFill>
                  <a:srgbClr val="282824"/>
                </a:solidFill>
                <a:latin typeface="Lato Bold" pitchFamily="34" charset="0"/>
                <a:ea typeface="Lato Bold" pitchFamily="34" charset="-122"/>
                <a:cs typeface="Lato Bold" pitchFamily="34" charset="-120"/>
                <a:sym typeface="+mn-ea"/>
              </a:rPr>
              <a:t>Crud Operations using MySql</a:t>
            </a:r>
            <a:endParaRPr lang="en-US" altLang="en-GB" sz="3200" b="1" dirty="0">
              <a:solidFill>
                <a:srgbClr val="282824"/>
              </a:solidFill>
              <a:latin typeface="Lato Bold" pitchFamily="34" charset="0"/>
              <a:ea typeface="Lato Bold" pitchFamily="34" charset="-122"/>
              <a:cs typeface="Lato Bold" pitchFamily="34" charset="-120"/>
              <a:sym typeface="+mn-ea"/>
            </a:endParaRPr>
          </a:p>
        </p:txBody>
      </p:sp>
      <p:sp>
        <p:nvSpPr>
          <p:cNvPr id="7" name="Text Box 6"/>
          <p:cNvSpPr txBox="1"/>
          <p:nvPr/>
        </p:nvSpPr>
        <p:spPr>
          <a:xfrm>
            <a:off x="407035" y="1345565"/>
            <a:ext cx="7675880" cy="1258570"/>
          </a:xfrm>
          <a:prstGeom prst="rect">
            <a:avLst/>
          </a:prstGeom>
          <a:noFill/>
        </p:spPr>
        <p:txBody>
          <a:bodyPr wrap="square" rtlCol="0">
            <a:noAutofit/>
          </a:bodyPr>
          <a:p>
            <a:pPr marL="285750" indent="-285750">
              <a:buFont typeface="Wingdings" panose="05000000000000000000" charset="0"/>
              <a:buChar char="q"/>
            </a:pPr>
            <a:r>
              <a:rPr lang="en-US" altLang="en-GB" sz="1600"/>
              <a:t>This DatabaseOperator class provides methods to perform CRUD (Create, Read, Update, Delete) operations on a MySQL database for Zomato-like tables including Customers, Restaurants, Orders, and Deliveries.</a:t>
            </a:r>
            <a:endParaRPr lang="en-US" altLang="en-GB" sz="1600"/>
          </a:p>
        </p:txBody>
      </p:sp>
      <p:sp>
        <p:nvSpPr>
          <p:cNvPr id="8" name="Text Box 7"/>
          <p:cNvSpPr txBox="1"/>
          <p:nvPr/>
        </p:nvSpPr>
        <p:spPr>
          <a:xfrm>
            <a:off x="508635" y="2821940"/>
            <a:ext cx="4876800" cy="1722120"/>
          </a:xfrm>
          <a:prstGeom prst="rect">
            <a:avLst/>
          </a:prstGeom>
          <a:noFill/>
        </p:spPr>
        <p:txBody>
          <a:bodyPr wrap="square" rtlCol="0">
            <a:spAutoFit/>
          </a:bodyPr>
          <a:p>
            <a:r>
              <a:rPr lang="en-US" altLang="en-GB">
                <a:ln/>
                <a:gradFill>
                  <a:gsLst>
                    <a:gs pos="0">
                      <a:srgbClr val="FE4444"/>
                    </a:gs>
                    <a:gs pos="100000">
                      <a:srgbClr val="832B2B"/>
                    </a:gs>
                  </a:gsLst>
                  <a:lin scaled="0"/>
                </a:gradFill>
                <a:effectLst>
                  <a:outerShdw blurRad="38100" dist="19050" dir="2700000" algn="tl" rotWithShape="0">
                    <a:schemeClr val="dk1">
                      <a:alpha val="40000"/>
                    </a:schemeClr>
                  </a:outerShdw>
                </a:effectLst>
              </a:rPr>
              <a:t>1. Create</a:t>
            </a:r>
            <a:endParaRPr lang="en-US" altLang="en-GB">
              <a:ln/>
              <a:gradFill>
                <a:gsLst>
                  <a:gs pos="0">
                    <a:srgbClr val="FE4444"/>
                  </a:gs>
                  <a:gs pos="100000">
                    <a:srgbClr val="832B2B"/>
                  </a:gs>
                </a:gsLst>
                <a:lin scaled="0"/>
              </a:gradFill>
              <a:effectLst>
                <a:outerShdw blurRad="38100" dist="19050" dir="2700000" algn="tl" rotWithShape="0">
                  <a:schemeClr val="dk1">
                    <a:alpha val="40000"/>
                  </a:schemeClr>
                </a:outerShdw>
              </a:effectLst>
            </a:endParaRPr>
          </a:p>
          <a:p>
            <a:endParaRPr lang="en-US" altLang="en-GB">
              <a:ln/>
              <a:solidFill>
                <a:schemeClr val="tx1"/>
              </a:solidFill>
              <a:effectLst>
                <a:outerShdw blurRad="38100" dist="19050" dir="2700000" algn="tl" rotWithShape="0">
                  <a:schemeClr val="dk1">
                    <a:alpha val="40000"/>
                  </a:schemeClr>
                </a:outerShdw>
              </a:effectLst>
            </a:endParaRPr>
          </a:p>
          <a:p>
            <a:r>
              <a:rPr lang="en-US" altLang="en-GB" sz="1400"/>
              <a:t>Insert new records into tables using:</a:t>
            </a:r>
            <a:endParaRPr lang="en-US" altLang="en-GB" sz="1400"/>
          </a:p>
          <a:p>
            <a:r>
              <a:rPr lang="en-US" altLang="en-GB" sz="1400"/>
              <a:t>create_customer():  Adds a customer record.</a:t>
            </a:r>
            <a:endParaRPr lang="en-US" altLang="en-GB" sz="1400"/>
          </a:p>
          <a:p>
            <a:r>
              <a:rPr lang="en-US" altLang="en-GB" sz="1400"/>
              <a:t>create_restaurant():  Adds a restaurant record.</a:t>
            </a:r>
            <a:endParaRPr lang="en-US" altLang="en-GB" sz="1400"/>
          </a:p>
          <a:p>
            <a:r>
              <a:rPr lang="en-US" altLang="en-GB" sz="1400"/>
              <a:t>create_order():  Adds an order record.</a:t>
            </a:r>
            <a:endParaRPr lang="en-US" altLang="en-GB" sz="1400"/>
          </a:p>
          <a:p>
            <a:r>
              <a:rPr lang="en-US" altLang="en-GB" sz="1400"/>
              <a:t>create_delivery():  Adds a delivery record.</a:t>
            </a:r>
            <a:endParaRPr lang="en-US" altLang="en-GB" sz="1400"/>
          </a:p>
        </p:txBody>
      </p:sp>
      <p:sp>
        <p:nvSpPr>
          <p:cNvPr id="10" name="Text Box 9"/>
          <p:cNvSpPr txBox="1"/>
          <p:nvPr/>
        </p:nvSpPr>
        <p:spPr>
          <a:xfrm>
            <a:off x="4443095" y="2821940"/>
            <a:ext cx="4982210" cy="2552700"/>
          </a:xfrm>
          <a:prstGeom prst="rect">
            <a:avLst/>
          </a:prstGeom>
          <a:noFill/>
        </p:spPr>
        <p:txBody>
          <a:bodyPr wrap="square" rtlCol="0">
            <a:noAutofit/>
          </a:bodyPr>
          <a:p>
            <a:r>
              <a:rPr lang="en-US" altLang="en-GB">
                <a:ln/>
                <a:gradFill>
                  <a:gsLst>
                    <a:gs pos="0">
                      <a:srgbClr val="FE4444"/>
                    </a:gs>
                    <a:gs pos="100000">
                      <a:srgbClr val="832B2B"/>
                    </a:gs>
                  </a:gsLst>
                  <a:lin scaled="0"/>
                </a:gradFill>
                <a:effectLst>
                  <a:outerShdw blurRad="38100" dist="19050" dir="2700000" algn="tl" rotWithShape="0">
                    <a:schemeClr val="dk1">
                      <a:alpha val="40000"/>
                    </a:schemeClr>
                  </a:outerShdw>
                </a:effectLst>
              </a:rPr>
              <a:t>2. Read</a:t>
            </a:r>
            <a:endParaRPr lang="en-US" altLang="en-GB">
              <a:ln/>
              <a:gradFill>
                <a:gsLst>
                  <a:gs pos="0">
                    <a:srgbClr val="FE4444"/>
                  </a:gs>
                  <a:gs pos="100000">
                    <a:srgbClr val="832B2B"/>
                  </a:gs>
                </a:gsLst>
                <a:lin scaled="0"/>
              </a:gradFill>
              <a:effectLst>
                <a:outerShdw blurRad="38100" dist="19050" dir="2700000" algn="tl" rotWithShape="0">
                  <a:schemeClr val="dk1">
                    <a:alpha val="40000"/>
                  </a:schemeClr>
                </a:outerShdw>
              </a:effectLst>
            </a:endParaRPr>
          </a:p>
          <a:p>
            <a:endParaRPr lang="en-US" altLang="en-GB">
              <a:ln/>
              <a:solidFill>
                <a:schemeClr val="tx1"/>
              </a:solidFill>
              <a:effectLst>
                <a:outerShdw blurRad="38100" dist="19050" dir="2700000" algn="tl" rotWithShape="0">
                  <a:schemeClr val="dk1">
                    <a:alpha val="40000"/>
                  </a:schemeClr>
                </a:outerShdw>
              </a:effectLst>
            </a:endParaRPr>
          </a:p>
          <a:p>
            <a:r>
              <a:rPr lang="en-US" altLang="en-GB" sz="1400"/>
              <a:t>Retrieve data from tables using:</a:t>
            </a:r>
            <a:endParaRPr lang="en-US" altLang="en-GB" sz="1400"/>
          </a:p>
          <a:p>
            <a:r>
              <a:rPr lang="en-US" altLang="en-GB" sz="1400"/>
              <a:t>read_customers():  Fetches all customer records.</a:t>
            </a:r>
            <a:endParaRPr lang="en-US" altLang="en-GB" sz="1400"/>
          </a:p>
          <a:p>
            <a:r>
              <a:rPr lang="en-US" altLang="en-GB" sz="1400"/>
              <a:t>read_restaurants():  Fetches all restaurant records.</a:t>
            </a:r>
            <a:endParaRPr lang="en-US" altLang="en-GB" sz="1400"/>
          </a:p>
          <a:p>
            <a:r>
              <a:rPr lang="en-US" altLang="en-GB" sz="1400"/>
              <a:t>read_orders(): Fetches all order records.</a:t>
            </a:r>
            <a:endParaRPr lang="en-US" altLang="en-GB" sz="1400"/>
          </a:p>
          <a:p>
            <a:r>
              <a:rPr lang="en-US" altLang="en-GB" sz="1400"/>
              <a:t>read_deliveries(): Fetches all delivery records.</a:t>
            </a:r>
            <a:endParaRPr lang="en-US" altLang="en-GB" sz="1400"/>
          </a:p>
          <a:p>
            <a:endParaRPr lang="en-GB" altLang="en-US" sz="1400"/>
          </a:p>
        </p:txBody>
      </p:sp>
      <p:sp>
        <p:nvSpPr>
          <p:cNvPr id="11" name="Text Box 10"/>
          <p:cNvSpPr txBox="1"/>
          <p:nvPr/>
        </p:nvSpPr>
        <p:spPr>
          <a:xfrm>
            <a:off x="535305" y="4820920"/>
            <a:ext cx="3907790" cy="2040890"/>
          </a:xfrm>
          <a:prstGeom prst="rect">
            <a:avLst/>
          </a:prstGeom>
          <a:noFill/>
        </p:spPr>
        <p:txBody>
          <a:bodyPr wrap="square" rtlCol="0">
            <a:noAutofit/>
          </a:bodyPr>
          <a:p>
            <a:r>
              <a:rPr lang="en-US" altLang="en-GB">
                <a:ln/>
                <a:gradFill>
                  <a:gsLst>
                    <a:gs pos="0">
                      <a:srgbClr val="FE4444"/>
                    </a:gs>
                    <a:gs pos="100000">
                      <a:srgbClr val="832B2B"/>
                    </a:gs>
                  </a:gsLst>
                  <a:lin scaled="0"/>
                </a:gradFill>
                <a:effectLst>
                  <a:outerShdw blurRad="38100" dist="19050" dir="2700000" algn="tl" rotWithShape="0">
                    <a:schemeClr val="dk1">
                      <a:alpha val="40000"/>
                    </a:schemeClr>
                  </a:outerShdw>
                </a:effectLst>
              </a:rPr>
              <a:t>3. Update</a:t>
            </a:r>
            <a:endParaRPr lang="en-US" altLang="en-GB">
              <a:ln/>
              <a:gradFill>
                <a:gsLst>
                  <a:gs pos="0">
                    <a:srgbClr val="FE4444"/>
                  </a:gs>
                  <a:gs pos="100000">
                    <a:srgbClr val="832B2B"/>
                  </a:gs>
                </a:gsLst>
                <a:lin scaled="0"/>
              </a:gradFill>
              <a:effectLst>
                <a:outerShdw blurRad="38100" dist="19050" dir="2700000" algn="tl" rotWithShape="0">
                  <a:schemeClr val="dk1">
                    <a:alpha val="40000"/>
                  </a:schemeClr>
                </a:outerShdw>
              </a:effectLst>
            </a:endParaRPr>
          </a:p>
          <a:p>
            <a:endParaRPr lang="en-US" altLang="en-GB">
              <a:ln/>
              <a:solidFill>
                <a:schemeClr val="tx1"/>
              </a:solidFill>
              <a:effectLst>
                <a:outerShdw blurRad="38100" dist="19050" dir="2700000" algn="tl" rotWithShape="0">
                  <a:schemeClr val="dk1">
                    <a:alpha val="40000"/>
                  </a:schemeClr>
                </a:outerShdw>
              </a:effectLst>
            </a:endParaRPr>
          </a:p>
          <a:p>
            <a:r>
              <a:rPr lang="en-US" altLang="en-GB" sz="1400"/>
              <a:t>Modify existing records using:</a:t>
            </a:r>
            <a:endParaRPr lang="en-US" altLang="en-GB" sz="1400"/>
          </a:p>
          <a:p>
            <a:r>
              <a:rPr lang="en-US" altLang="en-GB" sz="1400"/>
              <a:t>update_customer(): Updates customer details (name or email).</a:t>
            </a:r>
            <a:endParaRPr lang="en-US" altLang="en-GB" sz="1400"/>
          </a:p>
          <a:p>
            <a:r>
              <a:rPr lang="en-US" altLang="en-GB" sz="1400"/>
              <a:t>update_restaurant(): Updates restaurant details (name or location).</a:t>
            </a:r>
            <a:endParaRPr lang="en-US" altLang="en-GB" sz="1400"/>
          </a:p>
          <a:p>
            <a:r>
              <a:rPr lang="en-US" altLang="en-GB" sz="1400"/>
              <a:t>update_order(): Updates order items or quantity.</a:t>
            </a:r>
            <a:endParaRPr lang="en-US" altLang="en-GB" sz="1400"/>
          </a:p>
          <a:p>
            <a:r>
              <a:rPr lang="en-US" altLang="en-GB" sz="1400"/>
              <a:t>update_delivery(): Updates delivery status.</a:t>
            </a:r>
            <a:endParaRPr lang="en-US" altLang="en-GB" sz="1400"/>
          </a:p>
          <a:p>
            <a:endParaRPr lang="en-US" altLang="en-GB" sz="1400"/>
          </a:p>
        </p:txBody>
      </p:sp>
      <p:sp>
        <p:nvSpPr>
          <p:cNvPr id="12" name="Text Box 11"/>
          <p:cNvSpPr txBox="1"/>
          <p:nvPr/>
        </p:nvSpPr>
        <p:spPr>
          <a:xfrm>
            <a:off x="4548505" y="4930140"/>
            <a:ext cx="4087495" cy="1906905"/>
          </a:xfrm>
          <a:prstGeom prst="rect">
            <a:avLst/>
          </a:prstGeom>
          <a:noFill/>
        </p:spPr>
        <p:txBody>
          <a:bodyPr wrap="square" rtlCol="0">
            <a:noAutofit/>
          </a:bodyPr>
          <a:p>
            <a:r>
              <a:rPr lang="en-US" altLang="en-GB">
                <a:ln/>
                <a:gradFill>
                  <a:gsLst>
                    <a:gs pos="0">
                      <a:srgbClr val="FE4444"/>
                    </a:gs>
                    <a:gs pos="100000">
                      <a:srgbClr val="832B2B"/>
                    </a:gs>
                  </a:gsLst>
                  <a:lin scaled="0"/>
                </a:gradFill>
                <a:effectLst>
                  <a:outerShdw blurRad="38100" dist="19050" dir="2700000" algn="tl" rotWithShape="0">
                    <a:schemeClr val="dk1">
                      <a:alpha val="40000"/>
                    </a:schemeClr>
                  </a:outerShdw>
                </a:effectLst>
              </a:rPr>
              <a:t>4. Delete</a:t>
            </a:r>
            <a:endParaRPr lang="en-US" altLang="en-GB">
              <a:ln/>
              <a:gradFill>
                <a:gsLst>
                  <a:gs pos="0">
                    <a:srgbClr val="FE4444"/>
                  </a:gs>
                  <a:gs pos="100000">
                    <a:srgbClr val="832B2B"/>
                  </a:gs>
                </a:gsLst>
                <a:lin scaled="0"/>
              </a:gradFill>
              <a:effectLst>
                <a:outerShdw blurRad="38100" dist="19050" dir="2700000" algn="tl" rotWithShape="0">
                  <a:schemeClr val="dk1">
                    <a:alpha val="40000"/>
                  </a:schemeClr>
                </a:outerShdw>
              </a:effectLst>
            </a:endParaRPr>
          </a:p>
          <a:p>
            <a:endParaRPr lang="en-US" altLang="en-GB">
              <a:ln/>
              <a:solidFill>
                <a:schemeClr val="tx1"/>
              </a:solidFill>
              <a:effectLst>
                <a:outerShdw blurRad="38100" dist="19050" dir="2700000" algn="tl" rotWithShape="0">
                  <a:schemeClr val="dk1">
                    <a:alpha val="40000"/>
                  </a:schemeClr>
                </a:outerShdw>
              </a:effectLst>
            </a:endParaRPr>
          </a:p>
          <a:p>
            <a:r>
              <a:rPr lang="en-US" altLang="en-GB" sz="1400"/>
              <a:t>Remove records from tables using:</a:t>
            </a:r>
            <a:endParaRPr lang="en-US" altLang="en-GB" sz="1400"/>
          </a:p>
          <a:p>
            <a:r>
              <a:rPr lang="en-US" altLang="en-GB" sz="1400"/>
              <a:t>delete_customer(): Deletes a customer by ID.</a:t>
            </a:r>
            <a:endParaRPr lang="en-US" altLang="en-GB" sz="1400"/>
          </a:p>
          <a:p>
            <a:r>
              <a:rPr lang="en-US" altLang="en-GB" sz="1400"/>
              <a:t>delete_restaurant(): Deletes a restaurant by ID.</a:t>
            </a:r>
            <a:endParaRPr lang="en-US" altLang="en-GB" sz="1400"/>
          </a:p>
          <a:p>
            <a:r>
              <a:rPr lang="en-US" altLang="en-GB" sz="1400"/>
              <a:t>delete_order(): Deletes an order by ID.</a:t>
            </a:r>
            <a:endParaRPr lang="en-US" altLang="en-GB" sz="1400"/>
          </a:p>
          <a:p>
            <a:r>
              <a:rPr lang="en-US" altLang="en-GB" sz="1400"/>
              <a:t>delete_delivery(): Deletes a delivery by ID.</a:t>
            </a:r>
            <a:endParaRPr lang="en-US" altLang="en-GB" sz="1400"/>
          </a:p>
        </p:txBody>
      </p:sp>
      <p:pic>
        <p:nvPicPr>
          <p:cNvPr id="14" name="Picture 13" descr="CRUD Operations using Mysql"/>
          <p:cNvPicPr>
            <a:picLocks noChangeAspect="1"/>
          </p:cNvPicPr>
          <p:nvPr/>
        </p:nvPicPr>
        <p:blipFill>
          <a:blip r:embed="rId2"/>
          <a:stretch>
            <a:fillRect/>
          </a:stretch>
        </p:blipFill>
        <p:spPr>
          <a:xfrm>
            <a:off x="9279890" y="5024755"/>
            <a:ext cx="5088890" cy="28911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4" name="Text 0"/>
          <p:cNvSpPr/>
          <p:nvPr/>
        </p:nvSpPr>
        <p:spPr>
          <a:xfrm>
            <a:off x="526415" y="189865"/>
            <a:ext cx="8777605" cy="695325"/>
          </a:xfrm>
          <a:prstGeom prst="rect">
            <a:avLst/>
          </a:prstGeom>
          <a:noFill/>
        </p:spPr>
        <p:txBody>
          <a:bodyPr wrap="none" lIns="0" tIns="0" rIns="0" bIns="0" rtlCol="0" anchor="t"/>
          <a:lstStyle/>
          <a:p>
            <a:pPr marL="0" indent="0" algn="l">
              <a:lnSpc>
                <a:spcPts val="3350"/>
              </a:lnSpc>
              <a:buNone/>
            </a:pPr>
            <a:r>
              <a:rPr lang="en-US" sz="3600" b="1" dirty="0">
                <a:solidFill>
                  <a:srgbClr val="282824"/>
                </a:solidFill>
                <a:latin typeface="Lato Bold" pitchFamily="34" charset="0"/>
                <a:ea typeface="Lato Bold" pitchFamily="34" charset="-122"/>
                <a:cs typeface="Lato Bold" pitchFamily="34" charset="-120"/>
                <a:sym typeface="+mn-ea"/>
              </a:rPr>
              <a:t>CRUD Operations using Streamlit </a:t>
            </a:r>
            <a:endParaRPr lang="en-US" sz="3600" dirty="0"/>
          </a:p>
        </p:txBody>
      </p:sp>
      <p:sp>
        <p:nvSpPr>
          <p:cNvPr id="5" name="Text 1"/>
          <p:cNvSpPr/>
          <p:nvPr/>
        </p:nvSpPr>
        <p:spPr>
          <a:xfrm>
            <a:off x="53975" y="1350645"/>
            <a:ext cx="8306435" cy="4627245"/>
          </a:xfrm>
          <a:prstGeom prst="rect">
            <a:avLst/>
          </a:prstGeom>
          <a:noFill/>
        </p:spPr>
        <p:txBody>
          <a:bodyPr wrap="square" lIns="0" tIns="0" rIns="0" bIns="0" rtlCol="0" anchor="t"/>
          <a:lstStyle/>
          <a:p>
            <a:pPr indent="0" algn="ctr">
              <a:lnSpc>
                <a:spcPct val="100000"/>
              </a:lnSpc>
              <a:buSzPct val="100000"/>
              <a:buFont typeface="Wingdings" panose="05000000000000000000" charset="0"/>
              <a:buNone/>
            </a:pPr>
            <a:r>
              <a:rPr lang="en-US" altLang="en-GB" sz="2000" b="1" dirty="0">
                <a:ln/>
                <a:solidFill>
                  <a:schemeClr val="tx1"/>
                </a:solidFill>
                <a:effectLst>
                  <a:outerShdw blurRad="38100" dist="19050" dir="2700000" algn="tl" rotWithShape="0">
                    <a:schemeClr val="dk1">
                      <a:alpha val="40000"/>
                    </a:schemeClr>
                  </a:outerShdw>
                </a:effectLst>
              </a:rPr>
              <a:t>CRUD Operations</a:t>
            </a:r>
            <a:endParaRPr lang="en-US" altLang="en-GB" sz="2000" b="1" dirty="0">
              <a:ln/>
              <a:solidFill>
                <a:schemeClr val="tx1"/>
              </a:solidFill>
              <a:effectLst>
                <a:outerShdw blurRad="38100" dist="19050" dir="2700000" algn="tl" rotWithShape="0">
                  <a:schemeClr val="dk1">
                    <a:alpha val="40000"/>
                  </a:schemeClr>
                </a:outerShdw>
              </a:effectLst>
            </a:endParaRPr>
          </a:p>
          <a:p>
            <a:pPr indent="0" algn="l">
              <a:lnSpc>
                <a:spcPct val="100000"/>
              </a:lnSpc>
              <a:buSzPct val="100000"/>
              <a:buFont typeface="Wingdings" panose="05000000000000000000" charset="0"/>
              <a:buNone/>
            </a:pPr>
            <a:endParaRPr lang="en-US" altLang="en-GB" sz="1750" b="1" dirty="0">
              <a:solidFill>
                <a:schemeClr val="tx1"/>
              </a:solidFill>
              <a:effectLst>
                <a:outerShdw blurRad="38100" dist="38100" dir="2700000" algn="tl">
                  <a:srgbClr val="000000">
                    <a:alpha val="43137"/>
                  </a:srgbClr>
                </a:outerShdw>
              </a:effectLst>
            </a:endParaRPr>
          </a:p>
          <a:p>
            <a:pPr marL="342900" indent="-342900" algn="l">
              <a:lnSpc>
                <a:spcPts val="2850"/>
              </a:lnSpc>
              <a:buSzPct val="100000"/>
              <a:buFont typeface="Wingdings" panose="05000000000000000000" charset="0"/>
              <a:buChar char="Ø"/>
            </a:pPr>
            <a:r>
              <a:rPr lang="en-US" altLang="en-GB" sz="1750" dirty="0"/>
              <a:t>CRUD stands for</a:t>
            </a:r>
            <a:r>
              <a:rPr lang="en-US" altLang="en-GB" sz="1750" dirty="0">
                <a:effectLst>
                  <a:outerShdw blurRad="38100" dist="38100" dir="2700000" algn="tl">
                    <a:srgbClr val="000000">
                      <a:alpha val="43137"/>
                    </a:srgbClr>
                  </a:outerShdw>
                </a:effectLst>
              </a:rPr>
              <a:t> </a:t>
            </a:r>
            <a:r>
              <a:rPr lang="en-US" altLang="en-GB" sz="1750" dirty="0">
                <a:solidFill>
                  <a:schemeClr val="accent2"/>
                </a:solidFill>
                <a:effectLst>
                  <a:outerShdw blurRad="38100" dist="38100" dir="2700000" algn="tl">
                    <a:srgbClr val="000000">
                      <a:alpha val="43137"/>
                    </a:srgbClr>
                  </a:outerShdw>
                </a:effectLst>
              </a:rPr>
              <a:t>Create, Read, Update, and Delete</a:t>
            </a:r>
            <a:r>
              <a:rPr lang="en-US" altLang="en-GB" sz="1750" dirty="0"/>
              <a:t>-- essential operations for interacting with databases. This Streamlit app provides a user-friendly interface to perform these operations on various tables like</a:t>
            </a:r>
            <a:r>
              <a:rPr lang="en-US" altLang="en-GB" sz="1750" b="1" dirty="0"/>
              <a:t> </a:t>
            </a:r>
            <a:r>
              <a:rPr lang="en-US" altLang="en-GB" sz="1750" b="1" dirty="0">
                <a:effectLst>
                  <a:outerShdw blurRad="38100" dist="38100" dir="2700000" algn="tl">
                    <a:srgbClr val="000000">
                      <a:alpha val="43137"/>
                    </a:srgbClr>
                  </a:outerShdw>
                </a:effectLst>
              </a:rPr>
              <a:t>Customers, Restaurants, Orders, and Deliveries:</a:t>
            </a:r>
            <a:endParaRPr lang="en-US" altLang="en-GB" sz="1750" b="1" dirty="0">
              <a:effectLst>
                <a:outerShdw blurRad="38100" dist="38100" dir="2700000" algn="tl">
                  <a:srgbClr val="000000">
                    <a:alpha val="43137"/>
                  </a:srgbClr>
                </a:outerShdw>
              </a:effectLst>
            </a:endParaRPr>
          </a:p>
          <a:p>
            <a:pPr indent="0" algn="l">
              <a:lnSpc>
                <a:spcPts val="2850"/>
              </a:lnSpc>
              <a:buSzPct val="100000"/>
              <a:buFont typeface="Wingdings" panose="05000000000000000000" charset="0"/>
              <a:buNone/>
            </a:pPr>
            <a:endParaRPr lang="en-US" altLang="en-GB" sz="1750" dirty="0"/>
          </a:p>
          <a:p>
            <a:pPr marL="342900" indent="-342900" algn="l">
              <a:lnSpc>
                <a:spcPts val="2850"/>
              </a:lnSpc>
              <a:buSzPct val="100000"/>
              <a:buFont typeface="Wingdings" panose="05000000000000000000" charset="0"/>
              <a:buChar char="Ø"/>
            </a:pPr>
            <a:r>
              <a:rPr lang="en-US" altLang="en-GB" sz="1750" b="1" dirty="0">
                <a:solidFill>
                  <a:schemeClr val="accent2"/>
                </a:solidFill>
                <a:effectLst>
                  <a:outerShdw blurRad="38100" dist="38100" dir="2700000" algn="tl">
                    <a:srgbClr val="000000">
                      <a:alpha val="43137"/>
                    </a:srgbClr>
                  </a:outerShdw>
                </a:effectLst>
              </a:rPr>
              <a:t>Create:</a:t>
            </a:r>
            <a:r>
              <a:rPr lang="en-US" altLang="en-GB" sz="1750" dirty="0"/>
              <a:t> Add new records, such as customers, restaurant entries, orders, and delivery details.</a:t>
            </a:r>
            <a:endParaRPr lang="en-US" altLang="en-GB" sz="1750" dirty="0"/>
          </a:p>
          <a:p>
            <a:pPr indent="0" algn="l">
              <a:lnSpc>
                <a:spcPts val="2850"/>
              </a:lnSpc>
              <a:buSzPct val="100000"/>
              <a:buFont typeface="Wingdings" panose="05000000000000000000" charset="0"/>
              <a:buNone/>
            </a:pPr>
            <a:endParaRPr lang="en-US" altLang="en-GB" sz="1750" dirty="0"/>
          </a:p>
          <a:p>
            <a:pPr marL="342900" indent="-342900" algn="l">
              <a:lnSpc>
                <a:spcPts val="2850"/>
              </a:lnSpc>
              <a:buSzPct val="100000"/>
              <a:buFont typeface="Wingdings" panose="05000000000000000000" charset="0"/>
              <a:buChar char="Ø"/>
            </a:pPr>
            <a:r>
              <a:rPr lang="en-US" altLang="en-GB" sz="1750" b="1" dirty="0">
                <a:solidFill>
                  <a:schemeClr val="accent2"/>
                </a:solidFill>
                <a:effectLst>
                  <a:outerShdw blurRad="38100" dist="38100" dir="2700000" algn="tl">
                    <a:srgbClr val="000000">
                      <a:alpha val="43137"/>
                    </a:srgbClr>
                  </a:outerShdw>
                </a:effectLst>
              </a:rPr>
              <a:t>Read:</a:t>
            </a:r>
            <a:r>
              <a:rPr lang="en-US" altLang="en-GB" sz="1750" dirty="0"/>
              <a:t> Display and view existing records in a tabular format for better insights.</a:t>
            </a:r>
            <a:endParaRPr lang="en-US" altLang="en-GB" sz="1750" dirty="0"/>
          </a:p>
          <a:p>
            <a:pPr indent="0" algn="l">
              <a:lnSpc>
                <a:spcPts val="2850"/>
              </a:lnSpc>
              <a:buSzPct val="100000"/>
              <a:buFont typeface="Wingdings" panose="05000000000000000000" charset="0"/>
              <a:buNone/>
            </a:pPr>
            <a:endParaRPr lang="en-US" altLang="en-GB" sz="1750" dirty="0"/>
          </a:p>
          <a:p>
            <a:pPr marL="342900" indent="-342900" algn="l">
              <a:lnSpc>
                <a:spcPts val="2850"/>
              </a:lnSpc>
              <a:buSzPct val="100000"/>
              <a:buFont typeface="Wingdings" panose="05000000000000000000" charset="0"/>
              <a:buChar char="Ø"/>
            </a:pPr>
            <a:r>
              <a:rPr lang="en-US" altLang="en-GB" sz="1750" b="1" dirty="0">
                <a:solidFill>
                  <a:schemeClr val="accent2"/>
                </a:solidFill>
                <a:effectLst>
                  <a:outerShdw blurRad="38100" dist="38100" dir="2700000" algn="tl">
                    <a:srgbClr val="000000">
                      <a:alpha val="43137"/>
                    </a:srgbClr>
                  </a:outerShdw>
                </a:effectLst>
              </a:rPr>
              <a:t>Update:</a:t>
            </a:r>
            <a:r>
              <a:rPr lang="en-US" altLang="en-GB" sz="1750" dirty="0"/>
              <a:t> Modify specific record details based on unique identifiers like customer or restaurant IDs.</a:t>
            </a:r>
            <a:endParaRPr lang="en-US" altLang="en-GB" sz="1750" dirty="0"/>
          </a:p>
          <a:p>
            <a:pPr marL="342900" indent="-342900" algn="l">
              <a:lnSpc>
                <a:spcPts val="2850"/>
              </a:lnSpc>
              <a:buSzPct val="100000"/>
              <a:buFont typeface="Wingdings" panose="05000000000000000000" charset="0"/>
              <a:buChar char="Ø"/>
            </a:pPr>
            <a:endParaRPr lang="en-US" altLang="en-GB" sz="1750" dirty="0"/>
          </a:p>
          <a:p>
            <a:pPr marL="342900" indent="-342900" algn="l">
              <a:lnSpc>
                <a:spcPts val="2850"/>
              </a:lnSpc>
              <a:buSzPct val="100000"/>
              <a:buFont typeface="Wingdings" panose="05000000000000000000" charset="0"/>
              <a:buChar char="Ø"/>
            </a:pPr>
            <a:r>
              <a:rPr lang="en-US" altLang="en-GB" sz="1750" b="1" dirty="0">
                <a:solidFill>
                  <a:schemeClr val="accent2"/>
                </a:solidFill>
                <a:effectLst>
                  <a:outerShdw blurRad="38100" dist="38100" dir="2700000" algn="tl">
                    <a:srgbClr val="000000">
                      <a:alpha val="43137"/>
                    </a:srgbClr>
                  </a:outerShdw>
                </a:effectLst>
              </a:rPr>
              <a:t>Delete</a:t>
            </a:r>
            <a:r>
              <a:rPr lang="en-US" altLang="en-GB" sz="1750" dirty="0">
                <a:solidFill>
                  <a:schemeClr val="accent2"/>
                </a:solidFill>
              </a:rPr>
              <a:t>:</a:t>
            </a:r>
            <a:r>
              <a:rPr lang="en-US" altLang="en-GB" sz="1750" dirty="0"/>
              <a:t> Remove unwanted or obsolete records from the database.</a:t>
            </a:r>
            <a:endParaRPr lang="en-US" altLang="en-GB" sz="1750" dirty="0"/>
          </a:p>
          <a:p>
            <a:pPr indent="0" algn="l">
              <a:lnSpc>
                <a:spcPts val="2850"/>
              </a:lnSpc>
              <a:buSzPct val="100000"/>
              <a:buFont typeface="Wingdings" panose="05000000000000000000" charset="0"/>
              <a:buNone/>
            </a:pPr>
            <a:endParaRPr lang="en-US" altLang="en-GB" sz="1750" dirty="0"/>
          </a:p>
          <a:p>
            <a:pPr marL="342900" indent="-342900" algn="l">
              <a:lnSpc>
                <a:spcPts val="2850"/>
              </a:lnSpc>
              <a:buSzPct val="100000"/>
              <a:buFont typeface="Wingdings" panose="05000000000000000000" charset="0"/>
              <a:buChar char="Ø"/>
            </a:pPr>
            <a:r>
              <a:rPr lang="en-US" altLang="en-GB" sz="1750" b="1" dirty="0">
                <a:solidFill>
                  <a:schemeClr val="accent2"/>
                </a:solidFill>
                <a:effectLst>
                  <a:outerShdw blurRad="38100" dist="38100" dir="2700000" algn="tl">
                    <a:srgbClr val="000000">
                      <a:alpha val="43137"/>
                    </a:srgbClr>
                  </a:outerShdw>
                </a:effectLst>
              </a:rPr>
              <a:t>Alter:</a:t>
            </a:r>
            <a:r>
              <a:rPr lang="en-US" altLang="en-GB" sz="1750" dirty="0"/>
              <a:t> Dynamically add new columns to tables with user-defined data types for schema modifications.</a:t>
            </a:r>
            <a:endParaRPr lang="en-US" altLang="en-GB" sz="1750" dirty="0"/>
          </a:p>
        </p:txBody>
      </p:sp>
      <p:sp>
        <p:nvSpPr>
          <p:cNvPr id="7" name="Text 3"/>
          <p:cNvSpPr/>
          <p:nvPr/>
        </p:nvSpPr>
        <p:spPr>
          <a:xfrm>
            <a:off x="793790" y="4469130"/>
            <a:ext cx="7556421" cy="1088708"/>
          </a:xfrm>
          <a:prstGeom prst="rect">
            <a:avLst/>
          </a:prstGeom>
          <a:noFill/>
        </p:spPr>
        <p:txBody>
          <a:bodyPr wrap="square" lIns="0" tIns="0" rIns="0" bIns="0" rtlCol="0" anchor="t"/>
          <a:lstStyle/>
          <a:p>
            <a:pPr marL="342900" indent="-342900" algn="l">
              <a:lnSpc>
                <a:spcPts val="2850"/>
              </a:lnSpc>
              <a:buSzPct val="100000"/>
              <a:buChar char="•"/>
            </a:pPr>
            <a:endParaRPr lang="en-US" sz="1750" dirty="0"/>
          </a:p>
        </p:txBody>
      </p:sp>
      <p:sp>
        <p:nvSpPr>
          <p:cNvPr id="8" name="Text 4"/>
          <p:cNvSpPr/>
          <p:nvPr/>
        </p:nvSpPr>
        <p:spPr>
          <a:xfrm>
            <a:off x="323215" y="6831330"/>
            <a:ext cx="7566660" cy="85090"/>
          </a:xfrm>
          <a:prstGeom prst="rect">
            <a:avLst/>
          </a:prstGeom>
          <a:noFill/>
        </p:spPr>
        <p:txBody>
          <a:bodyPr wrap="none" lIns="0" tIns="0" rIns="0" bIns="0" rtlCol="0" anchor="t"/>
          <a:lstStyle/>
          <a:p>
            <a:pPr marL="0" indent="0" algn="l">
              <a:lnSpc>
                <a:spcPts val="3550"/>
              </a:lnSpc>
              <a:buNone/>
            </a:pPr>
            <a:endParaRPr lang="en-US" sz="2200" dirty="0"/>
          </a:p>
        </p:txBody>
      </p:sp>
      <p:pic>
        <p:nvPicPr>
          <p:cNvPr id="11" name="Picture 10" descr="Crud Operation using MySql"/>
          <p:cNvPicPr>
            <a:picLocks noChangeAspect="1"/>
          </p:cNvPicPr>
          <p:nvPr/>
        </p:nvPicPr>
        <p:blipFill>
          <a:blip r:embed="rId2"/>
          <a:stretch>
            <a:fillRect/>
          </a:stretch>
        </p:blipFill>
        <p:spPr>
          <a:xfrm>
            <a:off x="9144000" y="2146300"/>
            <a:ext cx="5461000" cy="27666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23465" y="161568"/>
            <a:ext cx="4844534" cy="605552"/>
          </a:xfrm>
          <a:prstGeom prst="rect">
            <a:avLst/>
          </a:prstGeom>
          <a:noFill/>
        </p:spPr>
        <p:txBody>
          <a:bodyPr wrap="none" lIns="0" tIns="0" rIns="0" bIns="0" rtlCol="0" anchor="t"/>
          <a:lstStyle/>
          <a:p>
            <a:pPr marL="0" indent="0">
              <a:lnSpc>
                <a:spcPts val="4750"/>
              </a:lnSpc>
              <a:buNone/>
            </a:pPr>
            <a:r>
              <a:rPr lang="en-US" sz="3800" b="1" dirty="0">
                <a:solidFill>
                  <a:srgbClr val="282824"/>
                </a:solidFill>
                <a:latin typeface="Lato Bold" pitchFamily="34" charset="0"/>
                <a:ea typeface="Lato Bold" pitchFamily="34" charset="-122"/>
                <a:cs typeface="Lato Bold" pitchFamily="34" charset="-120"/>
              </a:rPr>
              <a:t>SQL Query Insights </a:t>
            </a:r>
            <a:r>
              <a:rPr lang="en-US" sz="3600" b="1" dirty="0">
                <a:solidFill>
                  <a:srgbClr val="282824"/>
                </a:solidFill>
                <a:latin typeface="Lato Bold" pitchFamily="34" charset="0"/>
                <a:ea typeface="Lato Bold" pitchFamily="34" charset="-122"/>
                <a:cs typeface="Lato Bold" pitchFamily="34" charset="-120"/>
              </a:rPr>
              <a:t>using </a:t>
            </a:r>
            <a:r>
              <a:rPr lang="en-US" sz="3800" b="1" dirty="0">
                <a:solidFill>
                  <a:srgbClr val="282824"/>
                </a:solidFill>
                <a:latin typeface="Lato Bold" pitchFamily="34" charset="0"/>
                <a:ea typeface="Lato Bold" pitchFamily="34" charset="-122"/>
                <a:cs typeface="Lato Bold" pitchFamily="34" charset="-120"/>
              </a:rPr>
              <a:t>Streamlit</a:t>
            </a:r>
            <a:endParaRPr lang="en-US" sz="3800" dirty="0"/>
          </a:p>
        </p:txBody>
      </p:sp>
      <p:sp>
        <p:nvSpPr>
          <p:cNvPr id="3" name="Text 1"/>
          <p:cNvSpPr/>
          <p:nvPr/>
        </p:nvSpPr>
        <p:spPr>
          <a:xfrm>
            <a:off x="678180" y="1685449"/>
            <a:ext cx="6400681" cy="620078"/>
          </a:xfrm>
          <a:prstGeom prst="rect">
            <a:avLst/>
          </a:prstGeom>
          <a:noFill/>
        </p:spPr>
        <p:txBody>
          <a:bodyPr wrap="square" lIns="0" tIns="0" rIns="0" bIns="0" rtlCol="0" anchor="t"/>
          <a:lstStyle/>
          <a:p>
            <a:pPr marL="0" indent="0">
              <a:lnSpc>
                <a:spcPts val="2400"/>
              </a:lnSpc>
              <a:buNone/>
            </a:pPr>
            <a:endParaRPr lang="en-US" sz="1500" dirty="0"/>
          </a:p>
        </p:txBody>
      </p:sp>
      <p:sp>
        <p:nvSpPr>
          <p:cNvPr id="5" name="Text 3"/>
          <p:cNvSpPr/>
          <p:nvPr/>
        </p:nvSpPr>
        <p:spPr>
          <a:xfrm>
            <a:off x="678180" y="4407813"/>
            <a:ext cx="6400681" cy="930116"/>
          </a:xfrm>
          <a:prstGeom prst="rect">
            <a:avLst/>
          </a:prstGeom>
          <a:noFill/>
        </p:spPr>
        <p:txBody>
          <a:bodyPr wrap="square" lIns="0" tIns="0" rIns="0" bIns="0" rtlCol="0" anchor="t"/>
          <a:lstStyle/>
          <a:p>
            <a:pPr marL="342900" indent="-342900" algn="l">
              <a:lnSpc>
                <a:spcPts val="2400"/>
              </a:lnSpc>
              <a:buSzPct val="100000"/>
              <a:buFont typeface="+mj-lt"/>
              <a:buAutoNum type="arabicPeriod" startAt="2"/>
            </a:pPr>
            <a:endParaRPr lang="en-US" sz="1500" dirty="0"/>
          </a:p>
        </p:txBody>
      </p:sp>
      <p:pic>
        <p:nvPicPr>
          <p:cNvPr id="8" name="Image 0" descr="preencoded.png"/>
          <p:cNvPicPr>
            <a:picLocks noChangeAspect="1"/>
          </p:cNvPicPr>
          <p:nvPr/>
        </p:nvPicPr>
        <p:blipFill>
          <a:blip r:embed="rId1"/>
          <a:stretch>
            <a:fillRect/>
          </a:stretch>
        </p:blipFill>
        <p:spPr>
          <a:xfrm>
            <a:off x="9537700" y="1141095"/>
            <a:ext cx="4425315" cy="3027680"/>
          </a:xfrm>
          <a:prstGeom prst="rect">
            <a:avLst/>
          </a:prstGeom>
        </p:spPr>
      </p:pic>
      <p:sp>
        <p:nvSpPr>
          <p:cNvPr id="11" name="Text Box 10"/>
          <p:cNvSpPr txBox="1"/>
          <p:nvPr/>
        </p:nvSpPr>
        <p:spPr>
          <a:xfrm>
            <a:off x="687070" y="1141095"/>
            <a:ext cx="7258050" cy="6328410"/>
          </a:xfrm>
          <a:prstGeom prst="rect">
            <a:avLst/>
          </a:prstGeom>
          <a:noFill/>
        </p:spPr>
        <p:txBody>
          <a:bodyPr wrap="square" rtlCol="0">
            <a:noAutofit/>
          </a:bodyPr>
          <a:p>
            <a:r>
              <a:rPr lang="en-US" altLang="en-GB" b="1">
                <a:gradFill>
                  <a:gsLst>
                    <a:gs pos="0">
                      <a:srgbClr val="007BD3"/>
                    </a:gs>
                    <a:gs pos="100000">
                      <a:srgbClr val="034373"/>
                    </a:gs>
                  </a:gsLst>
                  <a:lin scaled="0"/>
                </a:gradFill>
                <a:effectLst>
                  <a:outerShdw blurRad="38100" dist="38100" dir="2700000" algn="tl">
                    <a:srgbClr val="000000">
                      <a:alpha val="43137"/>
                    </a:srgbClr>
                  </a:outerShdw>
                </a:effectLst>
              </a:rPr>
              <a:t>SQL Query Insights</a:t>
            </a:r>
            <a:endParaRPr lang="en-US" altLang="en-GB" b="1">
              <a:gradFill>
                <a:gsLst>
                  <a:gs pos="0">
                    <a:srgbClr val="007BD3"/>
                  </a:gs>
                  <a:gs pos="100000">
                    <a:srgbClr val="034373"/>
                  </a:gs>
                </a:gsLst>
                <a:lin scaled="0"/>
              </a:gradFill>
              <a:effectLst>
                <a:outerShdw blurRad="38100" dist="38100" dir="2700000" algn="tl">
                  <a:srgbClr val="000000">
                    <a:alpha val="43137"/>
                  </a:srgbClr>
                </a:outerShdw>
              </a:effectLst>
            </a:endParaRPr>
          </a:p>
          <a:p>
            <a:endParaRPr lang="en-US" altLang="en-GB" b="1">
              <a:gradFill>
                <a:gsLst>
                  <a:gs pos="0">
                    <a:srgbClr val="FECF40"/>
                  </a:gs>
                  <a:gs pos="100000">
                    <a:srgbClr val="846C21"/>
                  </a:gs>
                </a:gsLst>
                <a:lin scaled="0"/>
              </a:gradFill>
              <a:effectLst>
                <a:outerShdw blurRad="38100" dist="38100" dir="2700000" algn="tl">
                  <a:srgbClr val="000000">
                    <a:alpha val="43137"/>
                  </a:srgbClr>
                </a:outerShdw>
              </a:effectLst>
            </a:endParaRPr>
          </a:p>
          <a:p>
            <a:r>
              <a:rPr lang="en-US" altLang="en-GB"/>
              <a:t>The app provides a comprehensive suite of pre-defined SQL queries to analyze and gain insights from the Zomato database, such as:</a:t>
            </a:r>
            <a:endParaRPr lang="en-US" altLang="en-GB"/>
          </a:p>
          <a:p>
            <a:endParaRPr lang="en-US" altLang="en-GB"/>
          </a:p>
          <a:p>
            <a:r>
              <a:rPr lang="en-US" altLang="en-GB" b="1">
                <a:gradFill>
                  <a:gsLst>
                    <a:gs pos="0">
                      <a:srgbClr val="FECF40"/>
                    </a:gs>
                    <a:gs pos="100000">
                      <a:srgbClr val="846C21"/>
                    </a:gs>
                  </a:gsLst>
                  <a:lin scaled="0"/>
                </a:gradFill>
                <a:effectLst>
                  <a:outerShdw blurRad="38100" dist="38100" dir="2700000" algn="tl">
                    <a:srgbClr val="000000">
                      <a:alpha val="43137"/>
                    </a:srgbClr>
                  </a:outerShdw>
                </a:effectLst>
              </a:rPr>
              <a:t>Customer Insights:</a:t>
            </a:r>
            <a:r>
              <a:rPr lang="en-US" altLang="en-GB"/>
              <a:t> Total customer count, premium customer trends, and active users.</a:t>
            </a:r>
            <a:endParaRPr lang="en-US" altLang="en-GB"/>
          </a:p>
          <a:p>
            <a:endParaRPr lang="en-US" altLang="en-GB"/>
          </a:p>
          <a:p>
            <a:r>
              <a:rPr lang="en-US" altLang="en-GB" b="1">
                <a:gradFill>
                  <a:gsLst>
                    <a:gs pos="0">
                      <a:srgbClr val="FECF40"/>
                    </a:gs>
                    <a:gs pos="100000">
                      <a:srgbClr val="846C21"/>
                    </a:gs>
                  </a:gsLst>
                  <a:lin scaled="0"/>
                </a:gradFill>
                <a:effectLst>
                  <a:outerShdw blurRad="38100" dist="38100" dir="2700000" algn="tl">
                    <a:srgbClr val="000000">
                      <a:alpha val="43137"/>
                    </a:srgbClr>
                  </a:outerShdw>
                </a:effectLst>
              </a:rPr>
              <a:t>Order Analytics:</a:t>
            </a:r>
            <a:r>
              <a:rPr lang="en-US" altLang="en-GB"/>
              <a:t> Orders placed in the last week, monthly revenue trends, and average order value.</a:t>
            </a:r>
            <a:endParaRPr lang="en-US" altLang="en-GB"/>
          </a:p>
          <a:p>
            <a:endParaRPr lang="en-US" altLang="en-GB"/>
          </a:p>
          <a:p>
            <a:r>
              <a:rPr lang="en-US" altLang="en-GB" b="1">
                <a:gradFill>
                  <a:gsLst>
                    <a:gs pos="0">
                      <a:srgbClr val="FECF40"/>
                    </a:gs>
                    <a:gs pos="100000">
                      <a:srgbClr val="846C21"/>
                    </a:gs>
                  </a:gsLst>
                  <a:lin scaled="0"/>
                </a:gradFill>
                <a:effectLst>
                  <a:outerShdw blurRad="38100" dist="38100" dir="2700000" algn="tl">
                    <a:srgbClr val="000000">
                      <a:alpha val="43137"/>
                    </a:srgbClr>
                  </a:outerShdw>
                </a:effectLst>
              </a:rPr>
              <a:t>Delivery Efficiency:</a:t>
            </a:r>
            <a:r>
              <a:rPr lang="en-US" altLang="en-GB"/>
              <a:t> Delivery status breakdowns and pending delivery insights.</a:t>
            </a:r>
            <a:endParaRPr lang="en-US" altLang="en-GB"/>
          </a:p>
          <a:p>
            <a:endParaRPr lang="en-US" altLang="en-GB"/>
          </a:p>
          <a:p>
            <a:r>
              <a:rPr lang="en-US" altLang="en-GB" b="1">
                <a:gradFill>
                  <a:gsLst>
                    <a:gs pos="0">
                      <a:srgbClr val="FECF40"/>
                    </a:gs>
                    <a:gs pos="100000">
                      <a:srgbClr val="846C21"/>
                    </a:gs>
                  </a:gsLst>
                  <a:lin scaled="0"/>
                </a:gradFill>
                <a:effectLst>
                  <a:outerShdw blurRad="38100" dist="38100" dir="2700000" algn="tl">
                    <a:srgbClr val="000000">
                      <a:alpha val="43137"/>
                    </a:srgbClr>
                  </a:outerShdw>
                </a:effectLst>
              </a:rPr>
              <a:t>Restaurant Performance:</a:t>
            </a:r>
            <a:r>
              <a:rPr lang="en-US" altLang="en-GB"/>
              <a:t> Top-rated restaurants, revenue breakdown, and restaurants with zero orders.</a:t>
            </a:r>
            <a:endParaRPr lang="en-US" altLang="en-GB"/>
          </a:p>
          <a:p>
            <a:endParaRPr lang="en-US" altLang="en-GB"/>
          </a:p>
          <a:p>
            <a:r>
              <a:rPr lang="en-US" altLang="en-GB" b="1">
                <a:gradFill>
                  <a:gsLst>
                    <a:gs pos="0">
                      <a:srgbClr val="FECF40"/>
                    </a:gs>
                    <a:gs pos="100000">
                      <a:srgbClr val="846C21"/>
                    </a:gs>
                  </a:gsLst>
                  <a:lin scaled="0"/>
                </a:gradFill>
                <a:effectLst>
                  <a:outerShdw blurRad="38100" dist="38100" dir="2700000" algn="tl">
                    <a:srgbClr val="000000">
                      <a:alpha val="43137"/>
                    </a:srgbClr>
                  </a:outerShdw>
                </a:effectLst>
              </a:rPr>
              <a:t>Business Insights:</a:t>
            </a:r>
            <a:r>
              <a:rPr lang="en-US" altLang="en-GB"/>
              <a:t> Identifying highest-earning restaurants, repeat customer counts, and top-spending customers.</a:t>
            </a:r>
            <a:endParaRPr lang="en-US" altLang="en-GB"/>
          </a:p>
          <a:p>
            <a:endParaRPr lang="en-US" altLang="en-GB"/>
          </a:p>
          <a:p>
            <a:pPr>
              <a:lnSpc>
                <a:spcPct val="200000"/>
              </a:lnSpc>
            </a:pPr>
            <a:endParaRPr lang="en-US" altLang="en-GB"/>
          </a:p>
        </p:txBody>
      </p:sp>
      <p:pic>
        <p:nvPicPr>
          <p:cNvPr id="12" name="Picture 11" descr="Sql Query Insights Unsing Streamlit "/>
          <p:cNvPicPr>
            <a:picLocks noChangeAspect="1"/>
          </p:cNvPicPr>
          <p:nvPr/>
        </p:nvPicPr>
        <p:blipFill>
          <a:blip r:embed="rId2"/>
          <a:stretch>
            <a:fillRect/>
          </a:stretch>
        </p:blipFill>
        <p:spPr>
          <a:xfrm>
            <a:off x="9442450" y="4407535"/>
            <a:ext cx="4806950" cy="32035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7633716" y="1142066"/>
            <a:ext cx="6028182" cy="1411396"/>
          </a:xfrm>
        </p:spPr>
        <p:txBody>
          <a:bodyPr wrap="square" lIns="0" tIns="0" rIns="0" bIns="0" anchor="b">
            <a:normAutofit/>
          </a:bodyPr>
          <a:lstStyle/>
          <a:p>
            <a:pPr algn="l"/>
            <a:r>
              <a:rPr lang="en-US" spc="0" dirty="0">
                <a:latin typeface="+mj-lt"/>
              </a:rPr>
              <a:t>Project Insights and Key Learnings</a:t>
            </a:r>
            <a:endParaRPr lang="en-US" spc="0" dirty="0">
              <a:latin typeface="+mj-lt"/>
            </a:endParaRPr>
          </a:p>
        </p:txBody>
      </p:sp>
      <p:sp>
        <p:nvSpPr>
          <p:cNvPr id="4" name="矩形 3"/>
          <p:cNvSpPr>
            <a:spLocks noChangeAspect="1"/>
          </p:cNvSpPr>
          <p:nvPr>
            <p:custDataLst>
              <p:tags r:id="rId2"/>
            </p:custDataLst>
          </p:nvPr>
        </p:nvSpPr>
        <p:spPr>
          <a:xfrm rot="2700000">
            <a:off x="1731564" y="2202480"/>
            <a:ext cx="4190400" cy="4190400"/>
          </a:xfrm>
          <a:prstGeom prst="rect">
            <a:avLst/>
          </a:prstGeom>
          <a:noFill/>
          <a:ln w="9525">
            <a:solidFill>
              <a:schemeClr val="accent1">
                <a:alpha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2160">
              <a:latin typeface="Arial" panose="020B0604020202020204" pitchFamily="34" charset="0"/>
              <a:sym typeface="Arial" panose="020B0604020202020204" pitchFamily="34" charset="0"/>
            </a:endParaRPr>
          </a:p>
        </p:txBody>
      </p:sp>
      <p:pic>
        <p:nvPicPr>
          <p:cNvPr id="9" name="图片 8"/>
          <p:cNvPicPr>
            <a:picLocks noChangeAspect="1"/>
          </p:cNvPicPr>
          <p:nvPr>
            <p:custDataLst>
              <p:tags r:id="rId3"/>
            </p:custDataLst>
          </p:nvPr>
        </p:nvPicPr>
        <p:blipFill>
          <a:blip r:embed="rId4"/>
          <a:srcRect t="16640" b="16640"/>
          <a:stretch>
            <a:fillRect/>
          </a:stretch>
        </p:blipFill>
        <p:spPr>
          <a:xfrm>
            <a:off x="1706118" y="2183892"/>
            <a:ext cx="4241292" cy="4241292"/>
          </a:xfrm>
          <a:custGeom>
            <a:avLst/>
            <a:gdLst>
              <a:gd name="connsiteX0" fmla="*/ 0 w 3534410"/>
              <a:gd name="connsiteY0" fmla="*/ 0 h 3534410"/>
              <a:gd name="connsiteX1" fmla="*/ 3534410 w 3534410"/>
              <a:gd name="connsiteY1" fmla="*/ 0 h 3534410"/>
              <a:gd name="connsiteX2" fmla="*/ 3534410 w 3534410"/>
              <a:gd name="connsiteY2" fmla="*/ 3534410 h 3534410"/>
              <a:gd name="connsiteX3" fmla="*/ 0 w 3534410"/>
              <a:gd name="connsiteY3" fmla="*/ 3534410 h 3534410"/>
            </a:gdLst>
            <a:ahLst/>
            <a:cxnLst>
              <a:cxn ang="0">
                <a:pos x="connsiteX0" y="connsiteY0"/>
              </a:cxn>
              <a:cxn ang="0">
                <a:pos x="connsiteX1" y="connsiteY1"/>
              </a:cxn>
              <a:cxn ang="0">
                <a:pos x="connsiteX2" y="connsiteY2"/>
              </a:cxn>
              <a:cxn ang="0">
                <a:pos x="connsiteX3" y="connsiteY3"/>
              </a:cxn>
            </a:cxnLst>
            <a:rect l="l" t="t" r="r" b="b"/>
            <a:pathLst>
              <a:path w="3534410" h="3534410">
                <a:moveTo>
                  <a:pt x="0" y="0"/>
                </a:moveTo>
                <a:lnTo>
                  <a:pt x="3534410" y="0"/>
                </a:lnTo>
                <a:lnTo>
                  <a:pt x="3534410" y="3534410"/>
                </a:lnTo>
                <a:lnTo>
                  <a:pt x="0" y="3534410"/>
                </a:lnTo>
                <a:close/>
              </a:path>
            </a:pathLst>
          </a:custGeom>
          <a:solidFill>
            <a:schemeClr val="bg1"/>
          </a:solidFill>
          <a:ln w="12700">
            <a:solidFill>
              <a:schemeClr val="accent1">
                <a:alpha val="50000"/>
              </a:schemeClr>
            </a:solidFill>
          </a:ln>
        </p:spPr>
      </p:pic>
      <p:sp>
        <p:nvSpPr>
          <p:cNvPr id="3" name="矩形 2"/>
          <p:cNvSpPr/>
          <p:nvPr>
            <p:custDataLst>
              <p:tags r:id="rId5"/>
            </p:custDataLst>
          </p:nvPr>
        </p:nvSpPr>
        <p:spPr>
          <a:xfrm>
            <a:off x="7629632" y="2843453"/>
            <a:ext cx="6048547" cy="3658262"/>
          </a:xfrm>
          <a:prstGeom prst="rect">
            <a:avLst/>
          </a:prstGeom>
          <a:ln>
            <a:noFill/>
            <a:prstDash val="sysDash"/>
          </a:ln>
        </p:spPr>
        <p:txBody>
          <a:bodyPr vert="horz" wrap="square" lIns="0" tIns="0" rIns="0" bIns="0" rtlCol="0" anchor="ctr" anchorCtr="0">
            <a:normAutofit/>
          </a:bodyPr>
          <a:p>
            <a:pPr marL="342900" indent="-342900">
              <a:lnSpc>
                <a:spcPct val="150000"/>
              </a:lnSpc>
              <a:spcBef>
                <a:spcPct val="0"/>
              </a:spcBef>
              <a:spcAft>
                <a:spcPct val="0"/>
              </a:spcAft>
              <a:buFont typeface="Wingdings" panose="05000000000000000000" charset="0"/>
              <a:buChar char="q"/>
            </a:pPr>
            <a:r>
              <a:rPr lang="en-US" sz="2000" dirty="0">
                <a:solidFill>
                  <a:schemeClr val="tx1">
                    <a:lumMod val="85000"/>
                    <a:lumOff val="15000"/>
                  </a:schemeClr>
                </a:solidFill>
                <a:latin typeface="+mn-lt"/>
              </a:rPr>
              <a:t>Throughout this project, I gained comprehensive skills in dataset generation using the Faker library, including creating multiple CSV files and connecting the Data Base as well as done with CRUD operation and Analyzing Insights with the Streamlit Application.</a:t>
            </a:r>
            <a:endParaRPr lang="en-US" sz="2000" dirty="0">
              <a:solidFill>
                <a:schemeClr val="tx1">
                  <a:lumMod val="85000"/>
                  <a:lumOff val="15000"/>
                </a:schemeClr>
              </a:solidFill>
              <a:latin typeface="+mn-lt"/>
            </a:endParaRPr>
          </a:p>
        </p:txBody>
      </p:sp>
      <p:sp>
        <p:nvSpPr>
          <p:cNvPr id="5" name="Text Box 4"/>
          <p:cNvSpPr txBox="1"/>
          <p:nvPr/>
        </p:nvSpPr>
        <p:spPr>
          <a:xfrm>
            <a:off x="2272665" y="185420"/>
            <a:ext cx="4876800" cy="645160"/>
          </a:xfrm>
          <a:prstGeom prst="rect">
            <a:avLst/>
          </a:prstGeom>
          <a:noFill/>
        </p:spPr>
        <p:txBody>
          <a:bodyPr wrap="square" rtlCol="0">
            <a:spAutoFit/>
          </a:bodyPr>
          <a:p>
            <a:r>
              <a:rPr lang="en-US" sz="3600" b="1" dirty="0">
                <a:solidFill>
                  <a:srgbClr val="282824"/>
                </a:solidFill>
                <a:latin typeface="Lato Bold" pitchFamily="34" charset="0"/>
                <a:ea typeface="Lato Bold" pitchFamily="34" charset="-122"/>
                <a:cs typeface="Lato Bold" pitchFamily="34" charset="-120"/>
                <a:sym typeface="+mn-ea"/>
              </a:rPr>
              <a:t>Project Takaways</a:t>
            </a:r>
            <a:endParaRPr lang="en-US" altLang="en-US" sz="3600" b="1" dirty="0">
              <a:solidFill>
                <a:srgbClr val="282824"/>
              </a:solidFill>
              <a:latin typeface="Lato Bold" pitchFamily="34" charset="0"/>
              <a:ea typeface="Lato Bold" pitchFamily="34" charset="-122"/>
              <a:cs typeface="Lato Bold" pitchFamily="34" charset="-120"/>
              <a:sym typeface="+mn-ea"/>
            </a:endParaRPr>
          </a:p>
        </p:txBody>
      </p: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570446"/>
            <a:ext cx="7556421" cy="1088708"/>
          </a:xfrm>
          <a:prstGeom prst="rect">
            <a:avLst/>
          </a:prstGeom>
          <a:noFill/>
        </p:spPr>
        <p:txBody>
          <a:bodyPr wrap="square" lIns="0" tIns="0" rIns="0" bIns="0" rtlCol="0" anchor="t"/>
          <a:lstStyle/>
          <a:p>
            <a:pPr marL="0" indent="0">
              <a:lnSpc>
                <a:spcPts val="2850"/>
              </a:lnSpc>
              <a:buNone/>
            </a:pPr>
            <a:r>
              <a:rPr lang="en-US" sz="2000" dirty="0">
                <a:solidFill>
                  <a:srgbClr val="4A4A45"/>
                </a:solidFill>
                <a:latin typeface="Lato" panose="020F0502020204030203" pitchFamily="34" charset="0"/>
                <a:ea typeface="Lato" panose="020F0502020204030203" pitchFamily="34" charset="-122"/>
                <a:cs typeface="Lato" panose="020F0502020204030203" pitchFamily="34" charset="-120"/>
              </a:rPr>
              <a:t>Thank you for this opportunity. This project has been an invaluable learning experience that has significantly expanded my skills and knowledge in data analysis, programming, and exploring the Domain insights.</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21600" y="190460"/>
            <a:ext cx="5670590" cy="708779"/>
          </a:xfrm>
          <a:prstGeom prst="rect">
            <a:avLst/>
          </a:prstGeom>
          <a:noFill/>
        </p:spPr>
        <p:txBody>
          <a:bodyPr wrap="none" lIns="0" tIns="0" rIns="0" bIns="0" rtlCol="0" anchor="t"/>
          <a:lstStyle/>
          <a:p>
            <a:pPr marL="0" indent="0">
              <a:lnSpc>
                <a:spcPts val="5550"/>
              </a:lnSpc>
              <a:buNone/>
            </a:pPr>
            <a:r>
              <a:rPr lang="en-US" sz="3600" b="1" dirty="0">
                <a:solidFill>
                  <a:srgbClr val="282824"/>
                </a:solidFill>
                <a:latin typeface="Lato Bold" pitchFamily="34" charset="0"/>
                <a:ea typeface="Lato Bold" pitchFamily="34" charset="-122"/>
                <a:cs typeface="Lato Bold" pitchFamily="34" charset="-120"/>
              </a:rPr>
              <a:t>Objective</a:t>
            </a:r>
            <a:endParaRPr lang="en-US" sz="3600" dirty="0"/>
          </a:p>
        </p:txBody>
      </p:sp>
      <p:sp>
        <p:nvSpPr>
          <p:cNvPr id="3" name="Text 1"/>
          <p:cNvSpPr/>
          <p:nvPr/>
        </p:nvSpPr>
        <p:spPr>
          <a:xfrm>
            <a:off x="711875" y="2762250"/>
            <a:ext cx="2835235" cy="354330"/>
          </a:xfrm>
          <a:prstGeom prst="rect">
            <a:avLst/>
          </a:prstGeom>
          <a:noFill/>
        </p:spPr>
        <p:txBody>
          <a:bodyPr wrap="none" lIns="0" tIns="0" rIns="0" bIns="0" rtlCol="0" anchor="t"/>
          <a:lstStyle/>
          <a:p>
            <a:pPr marL="0" indent="0">
              <a:lnSpc>
                <a:spcPts val="2750"/>
              </a:lnSpc>
              <a:buNone/>
            </a:pPr>
            <a:r>
              <a:rPr lang="en-US" sz="2200" b="1" dirty="0"/>
              <a:t>Zomato </a:t>
            </a:r>
            <a:r>
              <a:rPr lang="en-US" sz="2200" b="1" dirty="0">
                <a:latin typeface="Arial" panose="020B0604020202020204" pitchFamily="34" charset="0"/>
                <a:cs typeface="Arial" panose="020B0604020202020204" pitchFamily="34" charset="0"/>
              </a:rPr>
              <a:t>Insights</a:t>
            </a:r>
            <a:endParaRPr lang="en-US" sz="2200" b="1" dirty="0">
              <a:latin typeface="Arial" panose="020B0604020202020204" pitchFamily="34" charset="0"/>
              <a:cs typeface="Arial" panose="020B0604020202020204" pitchFamily="34" charset="0"/>
            </a:endParaRPr>
          </a:p>
        </p:txBody>
      </p:sp>
      <p:sp>
        <p:nvSpPr>
          <p:cNvPr id="4" name="Text 2"/>
          <p:cNvSpPr/>
          <p:nvPr/>
        </p:nvSpPr>
        <p:spPr>
          <a:xfrm>
            <a:off x="702310" y="3748405"/>
            <a:ext cx="4207510" cy="1830705"/>
          </a:xfrm>
          <a:prstGeom prst="rect">
            <a:avLst/>
          </a:prstGeom>
          <a:noFill/>
        </p:spPr>
        <p:txBody>
          <a:bodyPr wrap="square" lIns="0" tIns="0" rIns="0" bIns="0" rtlCol="0" anchor="t"/>
          <a:lstStyle/>
          <a:p>
            <a:pPr marL="0" indent="0">
              <a:lnSpc>
                <a:spcPts val="2850"/>
              </a:lnSpc>
              <a:buNone/>
            </a:pPr>
            <a:r>
              <a:rPr lang="en-US" altLang="en-GB" sz="1750" dirty="0">
                <a:latin typeface="Calibri" panose="020F0502020204030204" charset="0"/>
                <a:cs typeface="Calibri" panose="020F0502020204030204" charset="0"/>
              </a:rPr>
              <a:t>Analyze and visualize restaurant and food delivery trends using</a:t>
            </a:r>
            <a:r>
              <a:rPr lang="en-US" altLang="en-GB" sz="1750" b="1" dirty="0">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 Zomato data</a:t>
            </a:r>
            <a:r>
              <a:rPr lang="en-US" altLang="en-GB" sz="1750" dirty="0">
                <a:latin typeface="Calibri" panose="020F0502020204030204" charset="0"/>
                <a:cs typeface="Calibri" panose="020F0502020204030204" charset="0"/>
              </a:rPr>
              <a:t> to derive meaningful insights for business and user experience </a:t>
            </a:r>
            <a:r>
              <a:rPr lang="en-US" altLang="en-GB" sz="1750" dirty="0">
                <a:latin typeface="Calibri" panose="020F0502020204030204" charset="0"/>
                <a:cs typeface="Calibri" panose="020F0502020204030204" charset="0"/>
              </a:rPr>
              <a:t>improvement.</a:t>
            </a:r>
            <a:endParaRPr lang="en-US" altLang="en-GB" sz="1750" dirty="0">
              <a:latin typeface="Calibri" panose="020F0502020204030204" charset="0"/>
              <a:cs typeface="Calibri" panose="020F0502020204030204" charset="0"/>
            </a:endParaRPr>
          </a:p>
        </p:txBody>
      </p:sp>
      <p:sp>
        <p:nvSpPr>
          <p:cNvPr id="5" name="Text 3"/>
          <p:cNvSpPr/>
          <p:nvPr/>
        </p:nvSpPr>
        <p:spPr>
          <a:xfrm>
            <a:off x="5157033" y="2762250"/>
            <a:ext cx="2835235" cy="354330"/>
          </a:xfrm>
          <a:prstGeom prst="rect">
            <a:avLst/>
          </a:prstGeom>
          <a:noFill/>
        </p:spPr>
        <p:txBody>
          <a:bodyPr wrap="none" lIns="0" tIns="0" rIns="0" bIns="0" rtlCol="0" anchor="t"/>
          <a:lstStyle/>
          <a:p>
            <a:pPr marL="0" indent="0">
              <a:lnSpc>
                <a:spcPts val="2750"/>
              </a:lnSpc>
              <a:buNone/>
            </a:pPr>
            <a:r>
              <a:rPr lang="en-US" sz="2200" b="1" dirty="0">
                <a:solidFill>
                  <a:srgbClr val="282824"/>
                </a:solidFill>
                <a:latin typeface="+mj-lt"/>
                <a:ea typeface="Lato Bold" pitchFamily="34" charset="-122"/>
                <a:cs typeface="+mj-lt"/>
              </a:rPr>
              <a:t>Data Processing</a:t>
            </a:r>
            <a:endParaRPr lang="en-US" sz="2200" dirty="0">
              <a:latin typeface="+mj-lt"/>
              <a:cs typeface="+mj-lt"/>
            </a:endParaRPr>
          </a:p>
        </p:txBody>
      </p:sp>
      <p:sp>
        <p:nvSpPr>
          <p:cNvPr id="6" name="Text 4"/>
          <p:cNvSpPr/>
          <p:nvPr/>
        </p:nvSpPr>
        <p:spPr>
          <a:xfrm>
            <a:off x="5228153" y="3899654"/>
            <a:ext cx="3978116" cy="725805"/>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Calibri" panose="020F0502020204030204" charset="0"/>
                <a:ea typeface="Lato" panose="020F0502020204030203" pitchFamily="34" charset="-122"/>
                <a:cs typeface="Calibri" panose="020F0502020204030204" charset="0"/>
              </a:rPr>
              <a:t>Processes and stores data in a </a:t>
            </a:r>
            <a:r>
              <a:rPr lang="en-US" sz="1750" b="1" dirty="0">
                <a:ln/>
                <a:solidFill>
                  <a:schemeClr val="tx1"/>
                </a:solidFill>
                <a:effectLst>
                  <a:outerShdw blurRad="38100" dist="19050" dir="2700000" algn="tl" rotWithShape="0">
                    <a:schemeClr val="dk1">
                      <a:alpha val="40000"/>
                    </a:schemeClr>
                  </a:outerShdw>
                </a:effectLst>
                <a:latin typeface="Calibri" panose="020F0502020204030204" charset="0"/>
                <a:ea typeface="Lato" panose="020F0502020204030203" pitchFamily="34" charset="-122"/>
                <a:cs typeface="Calibri" panose="020F0502020204030204" charset="0"/>
              </a:rPr>
              <a:t>SQL</a:t>
            </a:r>
            <a:r>
              <a:rPr lang="en-US" sz="1750" b="1" dirty="0">
                <a:ln/>
                <a:solidFill>
                  <a:schemeClr val="tx1"/>
                </a:solidFill>
                <a:effectLst>
                  <a:outerShdw blurRad="38100" dist="19050" dir="2700000" algn="tl" rotWithShape="0">
                    <a:schemeClr val="dk1">
                      <a:alpha val="40000"/>
                    </a:schemeClr>
                  </a:outerShdw>
                </a:effectLst>
                <a:latin typeface="Calibri" panose="020F0502020204030204" charset="0"/>
                <a:ea typeface="Lato" panose="020F0502020204030203" pitchFamily="34" charset="-122"/>
                <a:cs typeface="Calibri" panose="020F0502020204030204" charset="0"/>
              </a:rPr>
              <a:t> database</a:t>
            </a:r>
            <a:r>
              <a:rPr lang="en-US" sz="1750" dirty="0">
                <a:solidFill>
                  <a:srgbClr val="4A4A45"/>
                </a:solidFill>
                <a:latin typeface="Calibri" panose="020F0502020204030204" charset="0"/>
                <a:ea typeface="Lato" panose="020F0502020204030203" pitchFamily="34" charset="-122"/>
                <a:cs typeface="Calibri" panose="020F0502020204030204" charset="0"/>
              </a:rPr>
              <a:t> for querying and analysis.</a:t>
            </a:r>
            <a:endParaRPr lang="en-US" sz="1750" dirty="0">
              <a:latin typeface="Calibri" panose="020F0502020204030204" charset="0"/>
              <a:cs typeface="Calibri" panose="020F0502020204030204" charset="0"/>
            </a:endParaRPr>
          </a:p>
        </p:txBody>
      </p:sp>
      <p:sp>
        <p:nvSpPr>
          <p:cNvPr id="7" name="Text 5"/>
          <p:cNvSpPr/>
          <p:nvPr/>
        </p:nvSpPr>
        <p:spPr>
          <a:xfrm>
            <a:off x="9601557" y="2762250"/>
            <a:ext cx="2835235" cy="354330"/>
          </a:xfrm>
          <a:prstGeom prst="rect">
            <a:avLst/>
          </a:prstGeom>
          <a:noFill/>
        </p:spPr>
        <p:txBody>
          <a:bodyPr wrap="none" lIns="0" tIns="0" rIns="0" bIns="0" rtlCol="0" anchor="t"/>
          <a:lstStyle/>
          <a:p>
            <a:pPr marL="0" indent="0">
              <a:lnSpc>
                <a:spcPts val="2750"/>
              </a:lnSpc>
              <a:buNone/>
            </a:pPr>
            <a:r>
              <a:rPr lang="en-US" sz="2200" b="1" dirty="0">
                <a:solidFill>
                  <a:srgbClr val="282824"/>
                </a:solidFill>
                <a:latin typeface="Arial" panose="020B0604020202020204" pitchFamily="34" charset="0"/>
                <a:ea typeface="Lato Bold" pitchFamily="34" charset="-122"/>
                <a:cs typeface="Arial" panose="020B0604020202020204" pitchFamily="34" charset="0"/>
              </a:rPr>
              <a:t>Visualization</a:t>
            </a:r>
            <a:endParaRPr lang="en-US" sz="2200" dirty="0">
              <a:latin typeface="Arial" panose="020B0604020202020204" pitchFamily="34" charset="0"/>
              <a:cs typeface="Arial" panose="020B0604020202020204" pitchFamily="34" charset="0"/>
            </a:endParaRPr>
          </a:p>
        </p:txBody>
      </p:sp>
      <p:sp>
        <p:nvSpPr>
          <p:cNvPr id="8" name="Text 6"/>
          <p:cNvSpPr/>
          <p:nvPr/>
        </p:nvSpPr>
        <p:spPr>
          <a:xfrm>
            <a:off x="9524087" y="3980299"/>
            <a:ext cx="3978116" cy="1088708"/>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Calibri" panose="020F0502020204030204" charset="0"/>
                <a:ea typeface="Lato" panose="020F0502020204030203" pitchFamily="34" charset="-122"/>
                <a:cs typeface="Calibri" panose="020F0502020204030204" charset="0"/>
              </a:rPr>
              <a:t>Develops </a:t>
            </a:r>
            <a:r>
              <a:rPr lang="en-US" sz="1750" dirty="0">
                <a:ln/>
                <a:solidFill>
                  <a:schemeClr val="tx1"/>
                </a:solidFill>
                <a:effectLst>
                  <a:outerShdw blurRad="38100" dist="19050" dir="2700000" algn="tl" rotWithShape="0">
                    <a:schemeClr val="dk1">
                      <a:alpha val="40000"/>
                    </a:schemeClr>
                  </a:outerShdw>
                </a:effectLst>
                <a:latin typeface="Calibri" panose="020F0502020204030204" charset="0"/>
                <a:ea typeface="Lato" panose="020F0502020204030203" pitchFamily="34" charset="-122"/>
                <a:cs typeface="Calibri" panose="020F0502020204030204" charset="0"/>
              </a:rPr>
              <a:t>a Streamlit app</a:t>
            </a:r>
            <a:r>
              <a:rPr lang="en-US" sz="1750" dirty="0">
                <a:solidFill>
                  <a:srgbClr val="4A4A45"/>
                </a:solidFill>
                <a:latin typeface="Calibri" panose="020F0502020204030204" charset="0"/>
                <a:ea typeface="Lato" panose="020F0502020204030203" pitchFamily="34" charset="-122"/>
                <a:cs typeface="Calibri" panose="020F0502020204030204" charset="0"/>
              </a:rPr>
              <a:t> to visualize Data insights and showcase SQL query outputs.</a:t>
            </a:r>
            <a:endParaRPr lang="en-US" sz="1750" dirty="0">
              <a:latin typeface="Calibri" panose="020F0502020204030204" charset="0"/>
              <a:cs typeface="Calibri" panose="020F05020202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2204125" y="221417"/>
            <a:ext cx="5670590" cy="708779"/>
          </a:xfrm>
          <a:prstGeom prst="rect">
            <a:avLst/>
          </a:prstGeom>
          <a:noFill/>
        </p:spPr>
        <p:txBody>
          <a:bodyPr wrap="none" lIns="0" tIns="0" rIns="0" bIns="0" rtlCol="0" anchor="t"/>
          <a:lstStyle/>
          <a:p>
            <a:pPr marL="0" indent="0">
              <a:lnSpc>
                <a:spcPts val="5550"/>
              </a:lnSpc>
              <a:buNone/>
            </a:pPr>
            <a:r>
              <a:rPr lang="en-US" sz="3600" b="1" dirty="0">
                <a:solidFill>
                  <a:srgbClr val="282824"/>
                </a:solidFill>
                <a:latin typeface="Lato Bold" pitchFamily="34" charset="0"/>
                <a:ea typeface="Lato Bold" pitchFamily="34" charset="-122"/>
                <a:cs typeface="Lato Bold" pitchFamily="34" charset="-120"/>
              </a:rPr>
              <a:t>Business Use Cases</a:t>
            </a:r>
            <a:endParaRPr lang="en-US" sz="3600" dirty="0"/>
          </a:p>
        </p:txBody>
      </p:sp>
      <p:sp>
        <p:nvSpPr>
          <p:cNvPr id="4" name="Shape 1"/>
          <p:cNvSpPr/>
          <p:nvPr/>
        </p:nvSpPr>
        <p:spPr>
          <a:xfrm>
            <a:off x="793790" y="2855952"/>
            <a:ext cx="3664863" cy="2032754"/>
          </a:xfrm>
          <a:prstGeom prst="roundRect">
            <a:avLst>
              <a:gd name="adj" fmla="val 1674"/>
            </a:avLst>
          </a:prstGeom>
          <a:solidFill>
            <a:srgbClr val="E5DFD2"/>
          </a:solidFill>
        </p:spPr>
      </p:sp>
      <p:sp>
        <p:nvSpPr>
          <p:cNvPr id="5" name="Text 2"/>
          <p:cNvSpPr/>
          <p:nvPr/>
        </p:nvSpPr>
        <p:spPr>
          <a:xfrm>
            <a:off x="916305" y="2990215"/>
            <a:ext cx="3224530" cy="343535"/>
          </a:xfrm>
          <a:prstGeom prst="rect">
            <a:avLst/>
          </a:prstGeom>
          <a:noFill/>
        </p:spPr>
        <p:txBody>
          <a:bodyPr wrap="none" lIns="0" tIns="0" rIns="0" bIns="0" rtlCol="0" anchor="t"/>
          <a:lstStyle/>
          <a:p>
            <a:pPr marL="0" indent="0" algn="l">
              <a:lnSpc>
                <a:spcPts val="2750"/>
              </a:lnSpc>
              <a:buNone/>
            </a:pPr>
            <a:r>
              <a:rPr lang="en-US" altLang="en-GB" sz="1600" u="sng" dirty="0">
                <a:ln/>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Restaurant Performance Analysis</a:t>
            </a:r>
            <a:endParaRPr lang="en-US" altLang="en-GB" sz="1600" u="sng" dirty="0">
              <a:ln/>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Text 3"/>
          <p:cNvSpPr/>
          <p:nvPr/>
        </p:nvSpPr>
        <p:spPr>
          <a:xfrm>
            <a:off x="916464" y="3679865"/>
            <a:ext cx="3211235" cy="1088708"/>
          </a:xfrm>
          <a:prstGeom prst="rect">
            <a:avLst/>
          </a:prstGeom>
          <a:noFill/>
        </p:spPr>
        <p:txBody>
          <a:bodyPr wrap="square" lIns="0" tIns="0" rIns="0" bIns="0" rtlCol="0" anchor="t"/>
          <a:lstStyle/>
          <a:p>
            <a:pPr marL="0" indent="0">
              <a:lnSpc>
                <a:spcPts val="2850"/>
              </a:lnSpc>
              <a:buNone/>
            </a:pPr>
            <a:r>
              <a:rPr lang="en-US" altLang="en-GB" sz="1400" dirty="0"/>
              <a:t>Analyze sales trends across different restaurants and regions.</a:t>
            </a:r>
            <a:endParaRPr lang="en-US" altLang="en-GB" sz="1400" dirty="0"/>
          </a:p>
        </p:txBody>
      </p:sp>
      <p:sp>
        <p:nvSpPr>
          <p:cNvPr id="7" name="Shape 4"/>
          <p:cNvSpPr/>
          <p:nvPr/>
        </p:nvSpPr>
        <p:spPr>
          <a:xfrm>
            <a:off x="4685467" y="2855952"/>
            <a:ext cx="3664863" cy="2032754"/>
          </a:xfrm>
          <a:prstGeom prst="roundRect">
            <a:avLst>
              <a:gd name="adj" fmla="val 1674"/>
            </a:avLst>
          </a:prstGeom>
          <a:solidFill>
            <a:srgbClr val="E5DFD2"/>
          </a:solidFill>
        </p:spPr>
      </p:sp>
      <p:sp>
        <p:nvSpPr>
          <p:cNvPr id="8" name="Text 5"/>
          <p:cNvSpPr/>
          <p:nvPr/>
        </p:nvSpPr>
        <p:spPr>
          <a:xfrm>
            <a:off x="4912281" y="2979261"/>
            <a:ext cx="2835235" cy="354330"/>
          </a:xfrm>
          <a:prstGeom prst="rect">
            <a:avLst/>
          </a:prstGeom>
          <a:noFill/>
        </p:spPr>
        <p:txBody>
          <a:bodyPr wrap="none" lIns="0" tIns="0" rIns="0" bIns="0" rtlCol="0" anchor="t"/>
          <a:lstStyle/>
          <a:p>
            <a:pPr marL="0" indent="0" algn="l">
              <a:lnSpc>
                <a:spcPts val="2750"/>
              </a:lnSpc>
              <a:buNone/>
            </a:pPr>
            <a:r>
              <a:rPr lang="en-US" altLang="en-GB" sz="1600" u="sng" dirty="0">
                <a:ln/>
                <a:solidFill>
                  <a:schemeClr val="tx1"/>
                </a:solidFill>
                <a:effectLst>
                  <a:outerShdw blurRad="38100" dist="19050" dir="2700000" algn="tl" rotWithShape="0">
                    <a:schemeClr val="dk1">
                      <a:alpha val="40000"/>
                    </a:schemeClr>
                  </a:outerShdw>
                </a:effectLst>
              </a:rPr>
              <a:t>Market Expansion Strategy</a:t>
            </a:r>
            <a:endParaRPr lang="en-US" altLang="en-GB" sz="1600" u="sng" dirty="0">
              <a:ln/>
              <a:solidFill>
                <a:schemeClr val="tx1"/>
              </a:solidFill>
              <a:effectLst>
                <a:outerShdw blurRad="38100" dist="19050" dir="2700000" algn="tl" rotWithShape="0">
                  <a:schemeClr val="dk1">
                    <a:alpha val="40000"/>
                  </a:schemeClr>
                </a:outerShdw>
              </a:effectLst>
            </a:endParaRPr>
          </a:p>
        </p:txBody>
      </p:sp>
      <p:sp>
        <p:nvSpPr>
          <p:cNvPr id="9" name="Text 6"/>
          <p:cNvSpPr/>
          <p:nvPr/>
        </p:nvSpPr>
        <p:spPr>
          <a:xfrm>
            <a:off x="4912360" y="3573145"/>
            <a:ext cx="2810510" cy="668020"/>
          </a:xfrm>
          <a:prstGeom prst="rect">
            <a:avLst/>
          </a:prstGeom>
          <a:noFill/>
        </p:spPr>
        <p:txBody>
          <a:bodyPr wrap="square" lIns="0" tIns="0" rIns="0" bIns="0" rtlCol="0" anchor="t"/>
          <a:lstStyle/>
          <a:p>
            <a:pPr marL="0" indent="0">
              <a:lnSpc>
                <a:spcPts val="2850"/>
              </a:lnSpc>
              <a:buNone/>
            </a:pPr>
            <a:r>
              <a:rPr lang="en-US" altLang="en-GB" sz="1400" dirty="0"/>
              <a:t>Assess market saturation and performance of competitors to optimize new restaurant openings</a:t>
            </a:r>
            <a:endParaRPr lang="en-US" altLang="en-GB" sz="1400" dirty="0"/>
          </a:p>
        </p:txBody>
      </p:sp>
      <p:sp>
        <p:nvSpPr>
          <p:cNvPr id="10" name="Shape 7"/>
          <p:cNvSpPr/>
          <p:nvPr/>
        </p:nvSpPr>
        <p:spPr>
          <a:xfrm>
            <a:off x="793790" y="5115520"/>
            <a:ext cx="7556421" cy="1306949"/>
          </a:xfrm>
          <a:prstGeom prst="roundRect">
            <a:avLst>
              <a:gd name="adj" fmla="val 2603"/>
            </a:avLst>
          </a:prstGeom>
          <a:solidFill>
            <a:srgbClr val="E5DFD2"/>
          </a:solidFill>
        </p:spPr>
      </p:sp>
      <p:sp>
        <p:nvSpPr>
          <p:cNvPr id="11" name="Text 8"/>
          <p:cNvSpPr/>
          <p:nvPr/>
        </p:nvSpPr>
        <p:spPr>
          <a:xfrm>
            <a:off x="916464" y="5183584"/>
            <a:ext cx="2835235" cy="354330"/>
          </a:xfrm>
          <a:prstGeom prst="rect">
            <a:avLst/>
          </a:prstGeom>
          <a:noFill/>
        </p:spPr>
        <p:txBody>
          <a:bodyPr wrap="none" lIns="0" tIns="0" rIns="0" bIns="0" rtlCol="0" anchor="t"/>
          <a:lstStyle/>
          <a:p>
            <a:pPr marL="0" indent="0" algn="l">
              <a:lnSpc>
                <a:spcPts val="2750"/>
              </a:lnSpc>
              <a:buNone/>
            </a:pPr>
            <a:r>
              <a:rPr lang="en-US" altLang="en-GB" sz="1600" u="sng" dirty="0">
                <a:ln/>
                <a:solidFill>
                  <a:schemeClr val="tx1"/>
                </a:solidFill>
                <a:effectLst>
                  <a:outerShdw blurRad="38100" dist="19050" dir="2700000" algn="tl" rotWithShape="0">
                    <a:schemeClr val="dk1">
                      <a:alpha val="40000"/>
                    </a:schemeClr>
                  </a:outerShdw>
                </a:effectLst>
              </a:rPr>
              <a:t>Marketing and Promotions Optimization</a:t>
            </a:r>
            <a:endParaRPr lang="en-US" altLang="en-GB" sz="1600" u="sng" dirty="0">
              <a:ln/>
              <a:solidFill>
                <a:schemeClr val="tx1"/>
              </a:solidFill>
              <a:effectLst>
                <a:outerShdw blurRad="38100" dist="19050" dir="2700000" algn="tl" rotWithShape="0">
                  <a:schemeClr val="dk1">
                    <a:alpha val="40000"/>
                  </a:schemeClr>
                </a:outerShdw>
              </a:effectLst>
            </a:endParaRPr>
          </a:p>
        </p:txBody>
      </p:sp>
      <p:sp>
        <p:nvSpPr>
          <p:cNvPr id="12" name="Text 9"/>
          <p:cNvSpPr/>
          <p:nvPr/>
        </p:nvSpPr>
        <p:spPr>
          <a:xfrm>
            <a:off x="916305" y="5587365"/>
            <a:ext cx="7455535" cy="835025"/>
          </a:xfrm>
          <a:prstGeom prst="rect">
            <a:avLst/>
          </a:prstGeom>
          <a:noFill/>
        </p:spPr>
        <p:txBody>
          <a:bodyPr wrap="none" lIns="0" tIns="0" rIns="0" bIns="0" rtlCol="0" anchor="t"/>
          <a:lstStyle/>
          <a:p>
            <a:pPr marL="0" indent="0" algn="l">
              <a:lnSpc>
                <a:spcPts val="2850"/>
              </a:lnSpc>
              <a:buNone/>
            </a:pPr>
            <a:r>
              <a:rPr lang="en-US" altLang="en-GB" sz="1400" dirty="0"/>
              <a:t>Measure the success of marketing campaigns by tracking engagement </a:t>
            </a:r>
            <a:endParaRPr lang="en-US" altLang="en-GB" sz="1400" dirty="0"/>
          </a:p>
          <a:p>
            <a:pPr marL="0" indent="0" algn="l">
              <a:lnSpc>
                <a:spcPts val="2850"/>
              </a:lnSpc>
              <a:buNone/>
            </a:pPr>
            <a:r>
              <a:rPr lang="en-US" altLang="en-GB" sz="1400" dirty="0"/>
              <a:t>conversions, and reviews.</a:t>
            </a:r>
            <a:endParaRPr lang="en-US" altLang="en-GB"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5890" y="98108"/>
            <a:ext cx="5670590" cy="708779"/>
          </a:xfrm>
          <a:prstGeom prst="rect">
            <a:avLst/>
          </a:prstGeom>
          <a:noFill/>
        </p:spPr>
        <p:txBody>
          <a:bodyPr wrap="none" lIns="0" tIns="0" rIns="0" bIns="0" rtlCol="0" anchor="t"/>
          <a:lstStyle/>
          <a:p>
            <a:pPr marL="0" indent="0">
              <a:lnSpc>
                <a:spcPts val="5550"/>
              </a:lnSpc>
              <a:buNone/>
            </a:pPr>
            <a:r>
              <a:rPr lang="en-US" sz="3600" b="1" dirty="0">
                <a:solidFill>
                  <a:srgbClr val="282824"/>
                </a:solidFill>
                <a:latin typeface="Lato Bold" pitchFamily="34" charset="0"/>
                <a:ea typeface="Lato Bold" pitchFamily="34" charset="-122"/>
                <a:cs typeface="Lato Bold" pitchFamily="34" charset="-120"/>
              </a:rPr>
              <a:t>Technical Tags Used</a:t>
            </a:r>
            <a:endParaRPr lang="en-US" sz="3600" dirty="0"/>
          </a:p>
        </p:txBody>
      </p:sp>
      <p:pic>
        <p:nvPicPr>
          <p:cNvPr id="4" name="Image 1" descr="preencoded.png"/>
          <p:cNvPicPr>
            <a:picLocks noChangeAspect="1"/>
          </p:cNvPicPr>
          <p:nvPr/>
        </p:nvPicPr>
        <p:blipFill>
          <a:blip r:embed="rId2"/>
          <a:stretch>
            <a:fillRect/>
          </a:stretch>
        </p:blipFill>
        <p:spPr>
          <a:xfrm>
            <a:off x="6280190" y="2213848"/>
            <a:ext cx="566976" cy="566976"/>
          </a:xfrm>
          <a:prstGeom prst="rect">
            <a:avLst/>
          </a:prstGeom>
        </p:spPr>
      </p:pic>
      <p:sp>
        <p:nvSpPr>
          <p:cNvPr id="5" name="Text 1"/>
          <p:cNvSpPr/>
          <p:nvPr/>
        </p:nvSpPr>
        <p:spPr>
          <a:xfrm>
            <a:off x="6280190" y="3135273"/>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Python</a:t>
            </a:r>
            <a:endParaRPr lang="en-US" sz="2200" dirty="0"/>
          </a:p>
        </p:txBody>
      </p:sp>
      <p:sp>
        <p:nvSpPr>
          <p:cNvPr id="7" name="Text 2"/>
          <p:cNvSpPr/>
          <p:nvPr/>
        </p:nvSpPr>
        <p:spPr>
          <a:xfrm>
            <a:off x="10228421" y="2780943"/>
            <a:ext cx="2835235" cy="354330"/>
          </a:xfrm>
          <a:prstGeom prst="rect">
            <a:avLst/>
          </a:prstGeom>
          <a:noFill/>
        </p:spPr>
        <p:txBody>
          <a:bodyPr wrap="none" lIns="0" tIns="0" rIns="0" bIns="0" rtlCol="0" anchor="t"/>
          <a:lstStyle/>
          <a:p>
            <a:pPr marL="0" indent="0" algn="l">
              <a:lnSpc>
                <a:spcPts val="2750"/>
              </a:lnSpc>
              <a:buNone/>
            </a:pPr>
            <a:endParaRPr lang="en-US" sz="2200" dirty="0"/>
          </a:p>
        </p:txBody>
      </p:sp>
      <p:sp>
        <p:nvSpPr>
          <p:cNvPr id="8" name="Text 3"/>
          <p:cNvSpPr/>
          <p:nvPr/>
        </p:nvSpPr>
        <p:spPr>
          <a:xfrm>
            <a:off x="10228421" y="3271361"/>
            <a:ext cx="3608189" cy="362903"/>
          </a:xfrm>
          <a:prstGeom prst="rect">
            <a:avLst/>
          </a:prstGeom>
          <a:noFill/>
        </p:spPr>
        <p:txBody>
          <a:bodyPr wrap="none" lIns="0" tIns="0" rIns="0" bIns="0" rtlCol="0" anchor="t"/>
          <a:lstStyle/>
          <a:p>
            <a:pPr marL="0" indent="0" algn="l">
              <a:lnSpc>
                <a:spcPts val="2850"/>
              </a:lnSpc>
              <a:buNone/>
            </a:pPr>
            <a:endParaRPr lang="en-US" sz="1750" dirty="0"/>
          </a:p>
        </p:txBody>
      </p:sp>
      <p:pic>
        <p:nvPicPr>
          <p:cNvPr id="9" name="Image 3" descr="preencoded.png"/>
          <p:cNvPicPr>
            <a:picLocks noChangeAspect="1"/>
          </p:cNvPicPr>
          <p:nvPr/>
        </p:nvPicPr>
        <p:blipFill>
          <a:blip r:embed="rId3"/>
          <a:stretch>
            <a:fillRect/>
          </a:stretch>
        </p:blipFill>
        <p:spPr>
          <a:xfrm>
            <a:off x="10228620" y="2213491"/>
            <a:ext cx="566976" cy="566976"/>
          </a:xfrm>
          <a:prstGeom prst="rect">
            <a:avLst/>
          </a:prstGeom>
        </p:spPr>
      </p:pic>
      <p:sp>
        <p:nvSpPr>
          <p:cNvPr id="10" name="Text 4"/>
          <p:cNvSpPr/>
          <p:nvPr/>
        </p:nvSpPr>
        <p:spPr>
          <a:xfrm>
            <a:off x="10147340" y="3108246"/>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SQL</a:t>
            </a:r>
            <a:endParaRPr lang="en-US" sz="2200" dirty="0"/>
          </a:p>
        </p:txBody>
      </p:sp>
      <p:sp>
        <p:nvSpPr>
          <p:cNvPr id="12" name="Text 5"/>
          <p:cNvSpPr/>
          <p:nvPr/>
        </p:nvSpPr>
        <p:spPr>
          <a:xfrm>
            <a:off x="10228421" y="5108496"/>
            <a:ext cx="2835235" cy="354330"/>
          </a:xfrm>
          <a:prstGeom prst="rect">
            <a:avLst/>
          </a:prstGeom>
          <a:noFill/>
        </p:spPr>
        <p:txBody>
          <a:bodyPr wrap="none" lIns="0" tIns="0" rIns="0" bIns="0" rtlCol="0" anchor="t"/>
          <a:lstStyle/>
          <a:p>
            <a:pPr marL="0" indent="0" algn="l">
              <a:lnSpc>
                <a:spcPts val="2750"/>
              </a:lnSpc>
              <a:buNone/>
            </a:pPr>
            <a:endParaRPr lang="en-US" sz="2200" dirty="0"/>
          </a:p>
        </p:txBody>
      </p:sp>
      <p:pic>
        <p:nvPicPr>
          <p:cNvPr id="13" name="Image 5" descr="preencoded.png"/>
          <p:cNvPicPr>
            <a:picLocks noChangeAspect="1"/>
          </p:cNvPicPr>
          <p:nvPr/>
        </p:nvPicPr>
        <p:blipFill>
          <a:blip r:embed="rId4"/>
          <a:stretch>
            <a:fillRect/>
          </a:stretch>
        </p:blipFill>
        <p:spPr>
          <a:xfrm>
            <a:off x="8831620" y="4115078"/>
            <a:ext cx="566976" cy="566976"/>
          </a:xfrm>
          <a:prstGeom prst="rect">
            <a:avLst/>
          </a:prstGeom>
        </p:spPr>
      </p:pic>
      <p:sp>
        <p:nvSpPr>
          <p:cNvPr id="14" name="Text 6"/>
          <p:cNvSpPr/>
          <p:nvPr/>
        </p:nvSpPr>
        <p:spPr>
          <a:xfrm>
            <a:off x="8510310" y="4946333"/>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Streamlit</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2333030" y="161766"/>
            <a:ext cx="5670590" cy="708779"/>
          </a:xfrm>
          <a:prstGeom prst="rect">
            <a:avLst/>
          </a:prstGeom>
          <a:noFill/>
        </p:spPr>
        <p:txBody>
          <a:bodyPr wrap="none" lIns="0" tIns="0" rIns="0" bIns="0" rtlCol="0" anchor="t"/>
          <a:lstStyle/>
          <a:p>
            <a:pPr marL="0" indent="0">
              <a:lnSpc>
                <a:spcPts val="5550"/>
              </a:lnSpc>
              <a:buNone/>
            </a:pPr>
            <a:r>
              <a:rPr lang="en-US" sz="3600" b="1" dirty="0">
                <a:solidFill>
                  <a:srgbClr val="282824"/>
                </a:solidFill>
                <a:latin typeface="Lato Bold" pitchFamily="34" charset="0"/>
                <a:ea typeface="Lato Bold" pitchFamily="34" charset="-122"/>
                <a:cs typeface="Lato Bold" pitchFamily="34" charset="-120"/>
              </a:rPr>
              <a:t>Methodology</a:t>
            </a:r>
            <a:endParaRPr lang="en-US" sz="3600" dirty="0"/>
          </a:p>
        </p:txBody>
      </p:sp>
      <p:sp>
        <p:nvSpPr>
          <p:cNvPr id="4" name="Shape 1"/>
          <p:cNvSpPr/>
          <p:nvPr/>
        </p:nvSpPr>
        <p:spPr>
          <a:xfrm>
            <a:off x="793790" y="2769513"/>
            <a:ext cx="510302" cy="510302"/>
          </a:xfrm>
          <a:prstGeom prst="roundRect">
            <a:avLst>
              <a:gd name="adj" fmla="val 6667"/>
            </a:avLst>
          </a:prstGeom>
          <a:solidFill>
            <a:srgbClr val="E5DFD2"/>
          </a:solidFill>
        </p:spPr>
      </p:sp>
      <p:sp>
        <p:nvSpPr>
          <p:cNvPr id="5" name="Text 2"/>
          <p:cNvSpPr/>
          <p:nvPr/>
        </p:nvSpPr>
        <p:spPr>
          <a:xfrm>
            <a:off x="950238" y="2854523"/>
            <a:ext cx="197406" cy="340281"/>
          </a:xfrm>
          <a:prstGeom prst="rect">
            <a:avLst/>
          </a:prstGeom>
          <a:noFill/>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1</a:t>
            </a:r>
            <a:endParaRPr lang="en-US" sz="2650" dirty="0"/>
          </a:p>
        </p:txBody>
      </p:sp>
      <p:sp>
        <p:nvSpPr>
          <p:cNvPr id="6" name="Text 3"/>
          <p:cNvSpPr/>
          <p:nvPr/>
        </p:nvSpPr>
        <p:spPr>
          <a:xfrm>
            <a:off x="1530906" y="2769513"/>
            <a:ext cx="2835235" cy="354330"/>
          </a:xfrm>
          <a:prstGeom prst="rect">
            <a:avLst/>
          </a:prstGeom>
          <a:noFill/>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 Simulation</a:t>
            </a:r>
            <a:endParaRPr lang="en-US" sz="2200" dirty="0"/>
          </a:p>
        </p:txBody>
      </p:sp>
      <p:sp>
        <p:nvSpPr>
          <p:cNvPr id="7" name="Text 4"/>
          <p:cNvSpPr/>
          <p:nvPr/>
        </p:nvSpPr>
        <p:spPr>
          <a:xfrm>
            <a:off x="1530906" y="3259931"/>
            <a:ext cx="2927747" cy="725805"/>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Lato" panose="020F0502020204030203" pitchFamily="34" charset="0"/>
                <a:ea typeface="Lato" panose="020F0502020204030203" pitchFamily="34" charset="-122"/>
                <a:cs typeface="Lato" panose="020F0502020204030203" pitchFamily="34" charset="-120"/>
              </a:rPr>
              <a:t>Generate a realistic dataset using the Faker library.</a:t>
            </a:r>
            <a:endParaRPr lang="en-US" sz="1750" dirty="0"/>
          </a:p>
        </p:txBody>
      </p:sp>
      <p:sp>
        <p:nvSpPr>
          <p:cNvPr id="8" name="Shape 5"/>
          <p:cNvSpPr/>
          <p:nvPr/>
        </p:nvSpPr>
        <p:spPr>
          <a:xfrm>
            <a:off x="4685467" y="2769513"/>
            <a:ext cx="510302" cy="510302"/>
          </a:xfrm>
          <a:prstGeom prst="roundRect">
            <a:avLst>
              <a:gd name="adj" fmla="val 6667"/>
            </a:avLst>
          </a:prstGeom>
          <a:solidFill>
            <a:srgbClr val="E5DFD2"/>
          </a:solidFill>
        </p:spPr>
      </p:sp>
      <p:sp>
        <p:nvSpPr>
          <p:cNvPr id="9" name="Text 6"/>
          <p:cNvSpPr/>
          <p:nvPr/>
        </p:nvSpPr>
        <p:spPr>
          <a:xfrm>
            <a:off x="4841915" y="2854523"/>
            <a:ext cx="197406" cy="340281"/>
          </a:xfrm>
          <a:prstGeom prst="rect">
            <a:avLst/>
          </a:prstGeom>
          <a:noFill/>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2</a:t>
            </a:r>
            <a:endParaRPr lang="en-US" sz="2650" dirty="0"/>
          </a:p>
        </p:txBody>
      </p:sp>
      <p:sp>
        <p:nvSpPr>
          <p:cNvPr id="10" name="Text 7"/>
          <p:cNvSpPr/>
          <p:nvPr/>
        </p:nvSpPr>
        <p:spPr>
          <a:xfrm>
            <a:off x="5422583" y="2769513"/>
            <a:ext cx="2835235" cy="354330"/>
          </a:xfrm>
          <a:prstGeom prst="rect">
            <a:avLst/>
          </a:prstGeom>
          <a:noFill/>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Database Creation</a:t>
            </a:r>
            <a:endParaRPr lang="en-US" sz="2200" dirty="0"/>
          </a:p>
        </p:txBody>
      </p:sp>
      <p:sp>
        <p:nvSpPr>
          <p:cNvPr id="11" name="Text 8"/>
          <p:cNvSpPr/>
          <p:nvPr/>
        </p:nvSpPr>
        <p:spPr>
          <a:xfrm>
            <a:off x="5422583" y="3259931"/>
            <a:ext cx="2927747" cy="1088708"/>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Lato" panose="020F0502020204030203" pitchFamily="34" charset="0"/>
                <a:ea typeface="Lato" panose="020F0502020204030203" pitchFamily="34" charset="-122"/>
                <a:cs typeface="Lato" panose="020F0502020204030203" pitchFamily="34" charset="-120"/>
              </a:rPr>
              <a:t>Create a SQL database schema and load the generated dataset.</a:t>
            </a:r>
            <a:endParaRPr lang="en-US" sz="1750" dirty="0"/>
          </a:p>
        </p:txBody>
      </p:sp>
      <p:sp>
        <p:nvSpPr>
          <p:cNvPr id="14" name="Text 11"/>
          <p:cNvSpPr/>
          <p:nvPr/>
        </p:nvSpPr>
        <p:spPr>
          <a:xfrm>
            <a:off x="1530906" y="4830604"/>
            <a:ext cx="2927747" cy="708660"/>
          </a:xfrm>
          <a:prstGeom prst="rect">
            <a:avLst/>
          </a:prstGeom>
          <a:noFill/>
        </p:spPr>
        <p:txBody>
          <a:bodyPr wrap="square" lIns="0" tIns="0" rIns="0" bIns="0" rtlCol="0" anchor="t"/>
          <a:lstStyle/>
          <a:p>
            <a:pPr marL="0" indent="0">
              <a:lnSpc>
                <a:spcPts val="2750"/>
              </a:lnSpc>
              <a:buNone/>
            </a:pPr>
            <a:endParaRPr lang="en-US" sz="2200" dirty="0"/>
          </a:p>
        </p:txBody>
      </p:sp>
      <p:sp>
        <p:nvSpPr>
          <p:cNvPr id="16" name="Shape 13"/>
          <p:cNvSpPr/>
          <p:nvPr/>
        </p:nvSpPr>
        <p:spPr>
          <a:xfrm>
            <a:off x="793552" y="5165249"/>
            <a:ext cx="510302" cy="510302"/>
          </a:xfrm>
          <a:prstGeom prst="roundRect">
            <a:avLst>
              <a:gd name="adj" fmla="val 6667"/>
            </a:avLst>
          </a:prstGeom>
          <a:solidFill>
            <a:srgbClr val="E5DFD2"/>
          </a:solidFill>
        </p:spPr>
      </p:sp>
      <p:sp>
        <p:nvSpPr>
          <p:cNvPr id="17" name="Text 14"/>
          <p:cNvSpPr/>
          <p:nvPr/>
        </p:nvSpPr>
        <p:spPr>
          <a:xfrm>
            <a:off x="950000" y="5198824"/>
            <a:ext cx="197406" cy="340281"/>
          </a:xfrm>
          <a:prstGeom prst="rect">
            <a:avLst/>
          </a:prstGeom>
          <a:noFill/>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3</a:t>
            </a:r>
            <a:endParaRPr lang="en-US" sz="2650" dirty="0"/>
          </a:p>
        </p:txBody>
      </p:sp>
      <p:sp>
        <p:nvSpPr>
          <p:cNvPr id="18" name="Text 15"/>
          <p:cNvSpPr/>
          <p:nvPr/>
        </p:nvSpPr>
        <p:spPr>
          <a:xfrm>
            <a:off x="1530668" y="5071904"/>
            <a:ext cx="2927747" cy="708660"/>
          </a:xfrm>
          <a:prstGeom prst="rect">
            <a:avLst/>
          </a:prstGeom>
          <a:noFill/>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Streamlit App Development</a:t>
            </a:r>
            <a:endParaRPr lang="en-US" sz="2200" dirty="0"/>
          </a:p>
        </p:txBody>
      </p:sp>
      <p:sp>
        <p:nvSpPr>
          <p:cNvPr id="19" name="Text 16"/>
          <p:cNvSpPr/>
          <p:nvPr/>
        </p:nvSpPr>
        <p:spPr>
          <a:xfrm>
            <a:off x="1530668" y="6022697"/>
            <a:ext cx="2927747" cy="1088708"/>
          </a:xfrm>
          <a:prstGeom prst="rect">
            <a:avLst/>
          </a:prstGeom>
          <a:noFill/>
        </p:spPr>
        <p:txBody>
          <a:bodyPr wrap="square" lIns="0" tIns="0" rIns="0" bIns="0" rtlCol="0" anchor="t"/>
          <a:lstStyle/>
          <a:p>
            <a:pPr marL="0" indent="0">
              <a:lnSpc>
                <a:spcPts val="2850"/>
              </a:lnSpc>
              <a:buNone/>
            </a:pPr>
            <a:r>
              <a:rPr lang="en-US" sz="1750" dirty="0">
                <a:solidFill>
                  <a:srgbClr val="4A4A45"/>
                </a:solidFill>
                <a:latin typeface="Lato" panose="020F0502020204030203" pitchFamily="34" charset="0"/>
                <a:ea typeface="Lato" panose="020F0502020204030203" pitchFamily="34" charset="-122"/>
                <a:cs typeface="Lato" panose="020F0502020204030203" pitchFamily="34" charset="-120"/>
              </a:rPr>
              <a:t>Develop a user-friendly web application for Operations</a:t>
            </a:r>
            <a:endParaRPr lang="en-US" sz="1750" dirty="0">
              <a:solidFill>
                <a:srgbClr val="4A4A45"/>
              </a:solidFill>
              <a:latin typeface="Lato" panose="020F0502020204030203" pitchFamily="34" charset="0"/>
              <a:ea typeface="Lato" panose="020F0502020204030203" pitchFamily="34" charset="-122"/>
              <a:cs typeface="Lato" panose="020F0502020204030203" pitchFamily="34" charset="-120"/>
            </a:endParaRPr>
          </a:p>
          <a:p>
            <a:pPr marL="0" indent="0">
              <a:lnSpc>
                <a:spcPts val="2850"/>
              </a:lnSpc>
              <a:buNone/>
            </a:pPr>
            <a:r>
              <a:rPr lang="en-US" sz="1750" dirty="0">
                <a:solidFill>
                  <a:srgbClr val="4A4A45"/>
                </a:solidFill>
                <a:latin typeface="Lato" panose="020F0502020204030203" pitchFamily="34" charset="0"/>
                <a:ea typeface="Lato" panose="020F0502020204030203" pitchFamily="34" charset="-122"/>
                <a:cs typeface="Lato" panose="020F0502020204030203" pitchFamily="34" charset="-120"/>
              </a:rPr>
              <a:t>and query outputs.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647553" y="292656"/>
            <a:ext cx="6370439" cy="503634"/>
          </a:xfrm>
          <a:prstGeom prst="rect">
            <a:avLst/>
          </a:prstGeom>
          <a:noFill/>
        </p:spPr>
        <p:txBody>
          <a:bodyPr wrap="none" lIns="0" tIns="0" rIns="0" bIns="0" rtlCol="0" anchor="t"/>
          <a:lstStyle/>
          <a:p>
            <a:pPr marL="0" indent="0">
              <a:lnSpc>
                <a:spcPts val="3950"/>
              </a:lnSpc>
              <a:buNone/>
            </a:pPr>
            <a:r>
              <a:rPr lang="en-US" sz="3150" b="1" dirty="0">
                <a:solidFill>
                  <a:srgbClr val="282824"/>
                </a:solidFill>
                <a:latin typeface="Lato Bold" pitchFamily="34" charset="0"/>
                <a:ea typeface="Lato Bold" pitchFamily="34" charset="-122"/>
                <a:cs typeface="Lato Bold" pitchFamily="34" charset="-120"/>
              </a:rPr>
              <a:t>Data Generation with Libraries</a:t>
            </a:r>
            <a:endParaRPr lang="en-US" sz="3150" dirty="0"/>
          </a:p>
        </p:txBody>
      </p:sp>
      <p:sp>
        <p:nvSpPr>
          <p:cNvPr id="9" name="Text Box 8"/>
          <p:cNvSpPr txBox="1"/>
          <p:nvPr/>
        </p:nvSpPr>
        <p:spPr>
          <a:xfrm>
            <a:off x="127635" y="1378585"/>
            <a:ext cx="4876800" cy="3415030"/>
          </a:xfrm>
          <a:prstGeom prst="rect">
            <a:avLst/>
          </a:prstGeom>
          <a:noFill/>
        </p:spPr>
        <p:txBody>
          <a:bodyPr wrap="square" rtlCol="0">
            <a:spAutoFit/>
          </a:bodyPr>
          <a:p>
            <a:r>
              <a:rPr lang="en-US" altLang="en-GB" b="1" u="sng"/>
              <a:t>Library’s used :</a:t>
            </a:r>
            <a:endParaRPr lang="en-US" altLang="en-GB" b="1" u="sng"/>
          </a:p>
          <a:p>
            <a:endParaRPr lang="en-US" altLang="en-GB"/>
          </a:p>
          <a:p>
            <a:pPr marL="285750" indent="-285750">
              <a:buFont typeface="Wingdings" panose="05000000000000000000" charset="0"/>
              <a:buChar char="Ø"/>
            </a:pPr>
            <a:r>
              <a:rPr lang="en-US" altLang="en-GB" b="1">
                <a:latin typeface="Imprint MT Shadow" panose="04020605060303030202" charset="0"/>
                <a:cs typeface="Imprint MT Shadow" panose="04020605060303030202" charset="0"/>
                <a:sym typeface="+mn-ea"/>
              </a:rPr>
              <a:t>faker</a:t>
            </a:r>
            <a:r>
              <a:rPr lang="en-US" altLang="en-GB">
                <a:latin typeface="Imprint MT Shadow" panose="04020605060303030202" charset="0"/>
                <a:cs typeface="Imprint MT Shadow" panose="04020605060303030202" charset="0"/>
                <a:sym typeface="+mn-ea"/>
              </a:rPr>
              <a:t> for Generate the Fake data</a:t>
            </a:r>
            <a:endParaRPr lang="en-US" altLang="en-GB">
              <a:latin typeface="Imprint MT Shadow" panose="04020605060303030202" charset="0"/>
              <a:cs typeface="Imprint MT Shadow" panose="04020605060303030202" charset="0"/>
              <a:sym typeface="+mn-ea"/>
            </a:endParaRPr>
          </a:p>
          <a:p>
            <a:pPr indent="0">
              <a:buFont typeface="Wingdings" panose="05000000000000000000" charset="0"/>
              <a:buNone/>
            </a:pPr>
            <a:endParaRPr lang="en-US" altLang="en-GB">
              <a:latin typeface="Imprint MT Shadow" panose="04020605060303030202" charset="0"/>
              <a:cs typeface="Imprint MT Shadow" panose="04020605060303030202" charset="0"/>
            </a:endParaRPr>
          </a:p>
          <a:p>
            <a:pPr marL="285750" indent="-285750">
              <a:buFont typeface="Wingdings" panose="05000000000000000000" charset="0"/>
              <a:buChar char="Ø"/>
            </a:pPr>
            <a:r>
              <a:rPr lang="en-US" altLang="en-GB" sz="1600" b="1">
                <a:latin typeface="Imprint MT Shadow" panose="04020605060303030202" charset="0"/>
                <a:cs typeface="Imprint MT Shadow" panose="04020605060303030202" charset="0"/>
              </a:rPr>
              <a:t>random</a:t>
            </a:r>
            <a:r>
              <a:rPr lang="en-US" altLang="en-GB" sz="1600">
                <a:latin typeface="Imprint MT Shadow" panose="04020605060303030202" charset="0"/>
                <a:cs typeface="Imprint MT Shadow" panose="04020605060303030202" charset="0"/>
              </a:rPr>
              <a:t> for Random operations</a:t>
            </a:r>
            <a:endParaRPr lang="en-US" altLang="en-GB" sz="1600">
              <a:latin typeface="Imprint MT Shadow" panose="04020605060303030202" charset="0"/>
              <a:cs typeface="Imprint MT Shadow" panose="04020605060303030202" charset="0"/>
            </a:endParaRPr>
          </a:p>
          <a:p>
            <a:pPr indent="0">
              <a:buFont typeface="Wingdings" panose="05000000000000000000" charset="0"/>
              <a:buNone/>
            </a:pPr>
            <a:endParaRPr lang="en-US" altLang="en-GB" sz="1600">
              <a:latin typeface="Imprint MT Shadow" panose="04020605060303030202" charset="0"/>
              <a:cs typeface="Imprint MT Shadow" panose="04020605060303030202" charset="0"/>
            </a:endParaRPr>
          </a:p>
          <a:p>
            <a:pPr marL="285750" indent="-285750">
              <a:buFont typeface="Wingdings" panose="05000000000000000000" charset="0"/>
              <a:buChar char="Ø"/>
            </a:pPr>
            <a:r>
              <a:rPr lang="en-US" altLang="en-GB" sz="1600" b="1">
                <a:latin typeface="Imprint MT Shadow" panose="04020605060303030202" charset="0"/>
                <a:cs typeface="Imprint MT Shadow" panose="04020605060303030202" charset="0"/>
              </a:rPr>
              <a:t>pandas</a:t>
            </a:r>
            <a:r>
              <a:rPr lang="en-US" altLang="en-GB" sz="1600">
                <a:latin typeface="Imprint MT Shadow" panose="04020605060303030202" charset="0"/>
                <a:cs typeface="Imprint MT Shadow" panose="04020605060303030202" charset="0"/>
              </a:rPr>
              <a:t> for Data handling</a:t>
            </a:r>
            <a:endParaRPr lang="en-US" altLang="en-GB" sz="1600">
              <a:latin typeface="Imprint MT Shadow" panose="04020605060303030202" charset="0"/>
              <a:cs typeface="Imprint MT Shadow" panose="04020605060303030202" charset="0"/>
            </a:endParaRPr>
          </a:p>
          <a:p>
            <a:pPr marL="285750" indent="-285750">
              <a:buFont typeface="Wingdings" panose="05000000000000000000" charset="0"/>
              <a:buChar char="Ø"/>
            </a:pPr>
            <a:endParaRPr lang="en-US" altLang="en-GB" sz="1600">
              <a:latin typeface="Imprint MT Shadow" panose="04020605060303030202" charset="0"/>
              <a:cs typeface="Imprint MT Shadow" panose="04020605060303030202" charset="0"/>
            </a:endParaRPr>
          </a:p>
          <a:p>
            <a:pPr marL="285750" indent="-285750">
              <a:buFont typeface="Wingdings" panose="05000000000000000000" charset="0"/>
              <a:buChar char="Ø"/>
            </a:pPr>
            <a:r>
              <a:rPr lang="en-US" altLang="en-GB" sz="1600" b="1">
                <a:latin typeface="Imprint MT Shadow" panose="04020605060303030202" charset="0"/>
                <a:cs typeface="Imprint MT Shadow" panose="04020605060303030202" charset="0"/>
              </a:rPr>
              <a:t>pymysql</a:t>
            </a:r>
            <a:r>
              <a:rPr lang="en-US" altLang="en-GB" sz="1600">
                <a:latin typeface="Imprint MT Shadow" panose="04020605060303030202" charset="0"/>
                <a:cs typeface="Imprint MT Shadow" panose="04020605060303030202" charset="0"/>
              </a:rPr>
              <a:t> for MYSQL Database</a:t>
            </a:r>
            <a:endParaRPr lang="en-US" altLang="en-GB" sz="1600">
              <a:latin typeface="Imprint MT Shadow" panose="04020605060303030202" charset="0"/>
              <a:cs typeface="Imprint MT Shadow" panose="04020605060303030202" charset="0"/>
            </a:endParaRPr>
          </a:p>
          <a:p>
            <a:pPr marL="285750" indent="-285750">
              <a:buFont typeface="Wingdings" panose="05000000000000000000" charset="0"/>
              <a:buChar char="Ø"/>
            </a:pPr>
            <a:endParaRPr lang="en-US" altLang="en-GB" sz="1600">
              <a:latin typeface="Imprint MT Shadow" panose="04020605060303030202" charset="0"/>
              <a:cs typeface="Imprint MT Shadow" panose="04020605060303030202" charset="0"/>
            </a:endParaRPr>
          </a:p>
          <a:p>
            <a:pPr marL="285750" indent="-285750">
              <a:buFont typeface="Wingdings" panose="05000000000000000000" charset="0"/>
              <a:buChar char="Ø"/>
            </a:pPr>
            <a:r>
              <a:rPr lang="en-US" altLang="en-GB" sz="1600" b="1">
                <a:latin typeface="Imprint MT Shadow" panose="04020605060303030202" charset="0"/>
                <a:cs typeface="Imprint MT Shadow" panose="04020605060303030202" charset="0"/>
              </a:rPr>
              <a:t>nbimporter</a:t>
            </a:r>
            <a:r>
              <a:rPr lang="en-US" altLang="en-GB" sz="1600">
                <a:latin typeface="Imprint MT Shadow" panose="04020605060303030202" charset="0"/>
                <a:cs typeface="Imprint MT Shadow" panose="04020605060303030202" charset="0"/>
              </a:rPr>
              <a:t> for importing </a:t>
            </a:r>
            <a:r>
              <a:rPr lang="en-US" altLang="en-GB" sz="1600">
                <a:latin typeface="Imprint MT Shadow" panose="04020605060303030202" charset="0"/>
                <a:cs typeface="Imprint MT Shadow" panose="04020605060303030202" charset="0"/>
              </a:rPr>
              <a:t>.ipynb to .py scripts</a:t>
            </a:r>
            <a:endParaRPr lang="en-US" altLang="en-GB" sz="1600">
              <a:latin typeface="Imprint MT Shadow" panose="04020605060303030202" charset="0"/>
              <a:cs typeface="Imprint MT Shadow" panose="04020605060303030202" charset="0"/>
            </a:endParaRPr>
          </a:p>
          <a:p>
            <a:pPr marL="285750" indent="-285750">
              <a:buFont typeface="Wingdings" panose="05000000000000000000" charset="0"/>
              <a:buChar char="Ø"/>
            </a:pPr>
            <a:endParaRPr lang="en-US" altLang="en-GB" sz="1600">
              <a:latin typeface="Imprint MT Shadow" panose="04020605060303030202" charset="0"/>
              <a:cs typeface="Imprint MT Shadow" panose="04020605060303030202" charset="0"/>
            </a:endParaRPr>
          </a:p>
          <a:p>
            <a:pPr marL="285750" indent="-285750">
              <a:buFont typeface="Wingdings" panose="05000000000000000000" charset="0"/>
              <a:buChar char="Ø"/>
            </a:pPr>
            <a:r>
              <a:rPr lang="en-US" altLang="en-GB" sz="1600" b="1">
                <a:latin typeface="Imprint MT Shadow" panose="04020605060303030202" charset="0"/>
                <a:cs typeface="Imprint MT Shadow" panose="04020605060303030202" charset="0"/>
              </a:rPr>
              <a:t>streamlit</a:t>
            </a:r>
            <a:r>
              <a:rPr lang="en-US" altLang="en-GB" sz="1600">
                <a:latin typeface="Imprint MT Shadow" panose="04020605060303030202" charset="0"/>
                <a:cs typeface="Imprint MT Shadow" panose="04020605060303030202" charset="0"/>
              </a:rPr>
              <a:t> for Visualization</a:t>
            </a:r>
            <a:endParaRPr lang="en-US" altLang="en-GB" sz="1600">
              <a:latin typeface="Imprint MT Shadow" panose="04020605060303030202" charset="0"/>
              <a:cs typeface="Imprint MT Shadow" panose="04020605060303030202" charset="0"/>
            </a:endParaRPr>
          </a:p>
        </p:txBody>
      </p:sp>
      <p:pic>
        <p:nvPicPr>
          <p:cNvPr id="13" name="Picture 12" descr="Library Pic"/>
          <p:cNvPicPr>
            <a:picLocks noChangeAspect="1"/>
          </p:cNvPicPr>
          <p:nvPr/>
        </p:nvPicPr>
        <p:blipFill>
          <a:blip r:embed="rId1"/>
          <a:stretch>
            <a:fillRect/>
          </a:stretch>
        </p:blipFill>
        <p:spPr>
          <a:xfrm>
            <a:off x="4820285" y="2040255"/>
            <a:ext cx="9305925" cy="1790065"/>
          </a:xfrm>
          <a:prstGeom prst="rect">
            <a:avLst/>
          </a:prstGeom>
        </p:spPr>
      </p:pic>
      <p:pic>
        <p:nvPicPr>
          <p:cNvPr id="14" name="Picture 13" descr="Library Pic 2 "/>
          <p:cNvPicPr>
            <a:picLocks noChangeAspect="1"/>
          </p:cNvPicPr>
          <p:nvPr/>
        </p:nvPicPr>
        <p:blipFill>
          <a:blip r:embed="rId2"/>
          <a:stretch>
            <a:fillRect/>
          </a:stretch>
        </p:blipFill>
        <p:spPr>
          <a:xfrm>
            <a:off x="309245" y="5498465"/>
            <a:ext cx="6992620" cy="15779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117050" y="182959"/>
            <a:ext cx="12319278" cy="660440"/>
          </a:xfrm>
          <a:prstGeom prst="rect">
            <a:avLst/>
          </a:prstGeom>
          <a:noFill/>
        </p:spPr>
        <p:txBody>
          <a:bodyPr wrap="none" lIns="0" tIns="0" rIns="0" bIns="0" rtlCol="0" anchor="t"/>
          <a:lstStyle/>
          <a:p>
            <a:pPr marL="0" indent="0">
              <a:lnSpc>
                <a:spcPts val="5200"/>
              </a:lnSpc>
              <a:buNone/>
            </a:pPr>
            <a:r>
              <a:rPr lang="en-US" sz="3600" b="1" dirty="0">
                <a:solidFill>
                  <a:srgbClr val="282824"/>
                </a:solidFill>
                <a:latin typeface="Lato Bold" pitchFamily="34" charset="0"/>
                <a:ea typeface="Lato Bold" pitchFamily="34" charset="-122"/>
                <a:cs typeface="Lato Bold" pitchFamily="34" charset="-120"/>
              </a:rPr>
              <a:t>Categories &amp; Data Generation: Detailed Descriptions</a:t>
            </a:r>
            <a:endParaRPr lang="en-US" sz="3600" b="1" dirty="0">
              <a:solidFill>
                <a:srgbClr val="282824"/>
              </a:solidFill>
              <a:latin typeface="Lato Bold" pitchFamily="34" charset="0"/>
              <a:ea typeface="Lato Bold" pitchFamily="34" charset="-122"/>
              <a:cs typeface="Lato Bold" pitchFamily="34" charset="-120"/>
            </a:endParaRPr>
          </a:p>
        </p:txBody>
      </p:sp>
      <p:sp>
        <p:nvSpPr>
          <p:cNvPr id="3" name="Text 1"/>
          <p:cNvSpPr/>
          <p:nvPr/>
        </p:nvSpPr>
        <p:spPr>
          <a:xfrm>
            <a:off x="473670" y="2240121"/>
            <a:ext cx="6317694" cy="1352550"/>
          </a:xfrm>
          <a:prstGeom prst="rect">
            <a:avLst/>
          </a:prstGeom>
          <a:noFill/>
        </p:spPr>
        <p:txBody>
          <a:bodyPr wrap="square" lIns="0" tIns="0" rIns="0" bIns="0" rtlCol="0" anchor="t"/>
          <a:lstStyle/>
          <a:p>
            <a:pPr marL="285750" indent="-285750">
              <a:lnSpc>
                <a:spcPts val="2650"/>
              </a:lnSpc>
              <a:buFont typeface="Wingdings" panose="05000000000000000000" charset="0"/>
              <a:buChar char="q"/>
            </a:pPr>
            <a:r>
              <a:rPr lang="en-US" altLang="en-GB" sz="1600" dirty="0"/>
              <a:t>The customer data provides valuable insights into the behavior and preferences of people who use Zomato to order food.</a:t>
            </a:r>
            <a:endParaRPr lang="en-US" altLang="en-GB" sz="1600" dirty="0"/>
          </a:p>
        </p:txBody>
      </p:sp>
      <p:sp>
        <p:nvSpPr>
          <p:cNvPr id="4" name="Text 2"/>
          <p:cNvSpPr/>
          <p:nvPr/>
        </p:nvSpPr>
        <p:spPr>
          <a:xfrm>
            <a:off x="497165" y="3438644"/>
            <a:ext cx="6317694" cy="676275"/>
          </a:xfrm>
          <a:prstGeom prst="rect">
            <a:avLst/>
          </a:prstGeom>
          <a:noFill/>
        </p:spPr>
        <p:txBody>
          <a:bodyPr wrap="square" lIns="0" tIns="0" rIns="0" bIns="0" rtlCol="0" anchor="t"/>
          <a:lstStyle/>
          <a:p>
            <a:pPr marL="285750" indent="-285750">
              <a:lnSpc>
                <a:spcPts val="2650"/>
              </a:lnSpc>
              <a:buFont typeface="Wingdings" panose="05000000000000000000" charset="0"/>
              <a:buChar char="q"/>
            </a:pPr>
            <a:r>
              <a:rPr lang="en-US" altLang="en-GB" sz="1600" dirty="0"/>
              <a:t>Restaurant data provides insights into the variety of offerings and performance of establishments listed on Zomato.</a:t>
            </a:r>
            <a:endParaRPr lang="en-US" sz="1600" dirty="0"/>
          </a:p>
        </p:txBody>
      </p:sp>
      <p:pic>
        <p:nvPicPr>
          <p:cNvPr id="7" name="Picture 6" descr="Data Generation"/>
          <p:cNvPicPr>
            <a:picLocks noChangeAspect="1"/>
          </p:cNvPicPr>
          <p:nvPr/>
        </p:nvPicPr>
        <p:blipFill>
          <a:blip r:embed="rId1"/>
          <a:stretch>
            <a:fillRect/>
          </a:stretch>
        </p:blipFill>
        <p:spPr>
          <a:xfrm>
            <a:off x="6698615" y="2316480"/>
            <a:ext cx="7738110" cy="3340735"/>
          </a:xfrm>
          <a:prstGeom prst="rect">
            <a:avLst/>
          </a:prstGeom>
        </p:spPr>
      </p:pic>
      <p:sp>
        <p:nvSpPr>
          <p:cNvPr id="8" name="Text Box 7"/>
          <p:cNvSpPr txBox="1"/>
          <p:nvPr/>
        </p:nvSpPr>
        <p:spPr>
          <a:xfrm>
            <a:off x="473710" y="4585335"/>
            <a:ext cx="4876800" cy="829945"/>
          </a:xfrm>
          <a:prstGeom prst="rect">
            <a:avLst/>
          </a:prstGeom>
          <a:noFill/>
        </p:spPr>
        <p:txBody>
          <a:bodyPr wrap="square" rtlCol="0">
            <a:spAutoFit/>
          </a:bodyPr>
          <a:p>
            <a:pPr marL="285750" indent="-285750">
              <a:buFont typeface="Wingdings" panose="05000000000000000000" charset="0"/>
              <a:buChar char="q"/>
            </a:pPr>
            <a:r>
              <a:rPr lang="en-US" altLang="en-GB" sz="1600"/>
              <a:t>Order data is critical for understanding transaction volumes, user behavior, and restaurant sales.</a:t>
            </a:r>
            <a:endParaRPr lang="en-GB" altLang="en-US" sz="1600"/>
          </a:p>
        </p:txBody>
      </p:sp>
      <p:sp>
        <p:nvSpPr>
          <p:cNvPr id="9" name="Text Box 8"/>
          <p:cNvSpPr txBox="1"/>
          <p:nvPr/>
        </p:nvSpPr>
        <p:spPr>
          <a:xfrm>
            <a:off x="473710" y="5962650"/>
            <a:ext cx="4876800" cy="1076325"/>
          </a:xfrm>
          <a:prstGeom prst="rect">
            <a:avLst/>
          </a:prstGeom>
          <a:noFill/>
        </p:spPr>
        <p:txBody>
          <a:bodyPr wrap="square" rtlCol="0">
            <a:spAutoFit/>
          </a:bodyPr>
          <a:p>
            <a:pPr marL="285750" indent="-285750">
              <a:buFont typeface="Wingdings" panose="05000000000000000000" charset="0"/>
              <a:buChar char="q"/>
            </a:pPr>
            <a:r>
              <a:rPr lang="en-US" altLang="en-GB" sz="1600"/>
              <a:t>Delivery data is essential for analyzing the logistics of food delivery services, ensuring timely deliveries, and understanding customer satisfaction with delivery.</a:t>
            </a:r>
            <a:endParaRPr lang="en-US" altLang="en-GB"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114590" y="14089"/>
            <a:ext cx="6244709" cy="1417558"/>
          </a:xfrm>
          <a:prstGeom prst="rect">
            <a:avLst/>
          </a:prstGeom>
          <a:noFill/>
        </p:spPr>
        <p:txBody>
          <a:bodyPr wrap="square" lIns="0" tIns="0" rIns="0" bIns="0" rtlCol="0" anchor="t"/>
          <a:lstStyle/>
          <a:p>
            <a:pPr marL="0" indent="0">
              <a:lnSpc>
                <a:spcPts val="5550"/>
              </a:lnSpc>
              <a:buNone/>
            </a:pPr>
            <a:r>
              <a:rPr lang="en-US" sz="3200" b="1" dirty="0">
                <a:solidFill>
                  <a:srgbClr val="282824"/>
                </a:solidFill>
                <a:latin typeface="Lato Bold" pitchFamily="34" charset="0"/>
                <a:ea typeface="Lato Bold" pitchFamily="34" charset="-122"/>
                <a:cs typeface="Lato Bold" pitchFamily="34" charset="-120"/>
              </a:rPr>
              <a:t>Zomato </a:t>
            </a:r>
            <a:r>
              <a:rPr lang="en-US" sz="3600" b="1" dirty="0">
                <a:solidFill>
                  <a:srgbClr val="282824"/>
                </a:solidFill>
                <a:latin typeface="Lato Bold" pitchFamily="34" charset="0"/>
                <a:ea typeface="Lato Bold" pitchFamily="34" charset="-122"/>
                <a:cs typeface="Lato Bold" pitchFamily="34" charset="-120"/>
              </a:rPr>
              <a:t>Data Generation</a:t>
            </a:r>
            <a:endParaRPr lang="en-US" sz="3600" dirty="0"/>
          </a:p>
        </p:txBody>
      </p:sp>
      <p:sp>
        <p:nvSpPr>
          <p:cNvPr id="3" name="Text 1"/>
          <p:cNvSpPr/>
          <p:nvPr/>
        </p:nvSpPr>
        <p:spPr>
          <a:xfrm>
            <a:off x="793790" y="3075146"/>
            <a:ext cx="6244709" cy="3266123"/>
          </a:xfrm>
          <a:prstGeom prst="rect">
            <a:avLst/>
          </a:prstGeom>
          <a:noFill/>
        </p:spPr>
        <p:txBody>
          <a:bodyPr wrap="square" lIns="0" tIns="0" rIns="0" bIns="0" rtlCol="0" anchor="t"/>
          <a:lstStyle/>
          <a:p>
            <a:pPr marL="0" indent="0">
              <a:lnSpc>
                <a:spcPts val="2850"/>
              </a:lnSpc>
              <a:buNone/>
            </a:pPr>
            <a:endParaRPr lang="en-US" sz="1750" dirty="0"/>
          </a:p>
        </p:txBody>
      </p:sp>
      <p:sp>
        <p:nvSpPr>
          <p:cNvPr id="7" name="Text Box 6"/>
          <p:cNvSpPr txBox="1"/>
          <p:nvPr/>
        </p:nvSpPr>
        <p:spPr>
          <a:xfrm>
            <a:off x="146685" y="1082675"/>
            <a:ext cx="14188440" cy="6984365"/>
          </a:xfrm>
          <a:prstGeom prst="rect">
            <a:avLst/>
          </a:prstGeom>
          <a:noFill/>
        </p:spPr>
        <p:txBody>
          <a:bodyPr wrap="square" rtlCol="0">
            <a:noAutofit/>
          </a:bodyPr>
          <a:p>
            <a:r>
              <a:rPr lang="en-US" altLang="en-GB" sz="2400" b="1">
                <a:ln/>
                <a:solidFill>
                  <a:schemeClr val="tx1"/>
                </a:solidFill>
                <a:effectLst>
                  <a:outerShdw blurRad="38100" dist="19050" dir="2700000" algn="tl" rotWithShape="0">
                    <a:schemeClr val="dk1">
                      <a:alpha val="40000"/>
                    </a:schemeClr>
                  </a:outerShdw>
                </a:effectLst>
              </a:rPr>
              <a:t>Class: ZomatoDataGenerator</a:t>
            </a:r>
            <a:endParaRPr lang="en-US" altLang="en-GB" sz="2400" b="1">
              <a:ln/>
              <a:solidFill>
                <a:schemeClr val="tx1"/>
              </a:solidFill>
              <a:effectLst>
                <a:outerShdw blurRad="38100" dist="19050" dir="2700000" algn="tl" rotWithShape="0">
                  <a:schemeClr val="dk1">
                    <a:alpha val="40000"/>
                  </a:schemeClr>
                </a:outerShdw>
              </a:effectLst>
            </a:endParaRPr>
          </a:p>
          <a:p>
            <a:pPr indent="457200"/>
            <a:r>
              <a:rPr lang="en-US" altLang="en-GB"/>
              <a:t>This class provides methods for generating synthetic Zomato-like datasets, including customers, restaurants, orders, and deliveries. It uses the Faker library to generate realistic data and random functions to add variability.</a:t>
            </a:r>
            <a:endParaRPr lang="en-US" altLang="en-GB"/>
          </a:p>
          <a:p>
            <a:endParaRPr lang="en-US" altLang="en-GB"/>
          </a:p>
          <a:p>
            <a:r>
              <a:rPr lang="en-US" altLang="en-GB" b="1">
                <a:ln/>
                <a:solidFill>
                  <a:srgbClr val="FF0000"/>
                </a:solidFill>
                <a:effectLst>
                  <a:outerShdw blurRad="38100" dist="38100" dir="2700000" algn="tl">
                    <a:srgbClr val="000000">
                      <a:alpha val="43137"/>
                    </a:srgbClr>
                  </a:outerShdw>
                </a:effectLst>
              </a:rPr>
              <a:t>Functions in the Class:</a:t>
            </a:r>
            <a:endParaRPr lang="en-US" altLang="en-GB" b="1">
              <a:ln/>
              <a:solidFill>
                <a:srgbClr val="FF0000"/>
              </a:solidFill>
              <a:effectLst>
                <a:outerShdw blurRad="38100" dist="38100" dir="2700000" algn="tl">
                  <a:srgbClr val="000000">
                    <a:alpha val="43137"/>
                  </a:srgbClr>
                </a:outerShdw>
              </a:effectLst>
            </a:endParaRPr>
          </a:p>
          <a:p>
            <a:pPr indent="457200"/>
            <a:r>
              <a:rPr lang="en-US" altLang="en-GB"/>
              <a:t>create_customers(num_customers)</a:t>
            </a:r>
            <a:endParaRPr lang="en-US" altLang="en-GB"/>
          </a:p>
          <a:p>
            <a:endParaRPr lang="en-US" altLang="en-GB"/>
          </a:p>
          <a:p>
            <a:r>
              <a:rPr lang="en-US" altLang="en-GB" b="1">
                <a:solidFill>
                  <a:srgbClr val="FF0000"/>
                </a:solidFill>
                <a:effectLst>
                  <a:outerShdw blurRad="38100" dist="38100" dir="2700000" algn="tl">
                    <a:srgbClr val="000000">
                      <a:alpha val="43137"/>
                    </a:srgbClr>
                  </a:outerShdw>
                </a:effectLst>
              </a:rPr>
              <a:t>Generates customer details, such as:</a:t>
            </a:r>
            <a:endParaRPr lang="en-US" altLang="en-GB" b="1">
              <a:solidFill>
                <a:srgbClr val="FF0000"/>
              </a:solidFill>
              <a:effectLst>
                <a:outerShdw blurRad="38100" dist="38100" dir="2700000" algn="tl">
                  <a:srgbClr val="000000">
                    <a:alpha val="43137"/>
                  </a:srgbClr>
                </a:outerShdw>
              </a:effectLst>
            </a:endParaRPr>
          </a:p>
          <a:p>
            <a:pPr lvl="1"/>
            <a:r>
              <a:rPr lang="en-US" altLang="en-GB"/>
              <a:t>Customer ID, Name, Email, Phone, Signup Date, Preferred Cuisine, Total </a:t>
            </a:r>
            <a:r>
              <a:rPr lang="en-US" altLang="en-GB">
                <a:ln/>
                <a:solidFill>
                  <a:schemeClr val="tx1"/>
                </a:solidFill>
                <a:effectLst>
                  <a:outerShdw blurRad="38100" dist="25400" dir="5400000" algn="ctr" rotWithShape="0">
                    <a:srgbClr val="6E747A">
                      <a:alpha val="43000"/>
                    </a:srgbClr>
                  </a:outerShdw>
                </a:effectLst>
              </a:rPr>
              <a:t>Orders</a:t>
            </a:r>
            <a:r>
              <a:rPr lang="en-US" altLang="en-GB"/>
              <a:t>, and Average Rating.</a:t>
            </a:r>
            <a:endParaRPr lang="en-US" altLang="en-GB"/>
          </a:p>
          <a:p>
            <a:pPr lvl="1"/>
            <a:r>
              <a:rPr lang="en-US" altLang="en-GB"/>
              <a:t>Returns: A DataFrame containing the customer information.</a:t>
            </a:r>
            <a:endParaRPr lang="en-US" altLang="en-GB"/>
          </a:p>
          <a:p>
            <a:pPr lvl="1"/>
            <a:r>
              <a:rPr lang="en-US" altLang="en-GB"/>
              <a:t>create_restaurants(num_restaurants)</a:t>
            </a:r>
            <a:endParaRPr lang="en-US" altLang="en-GB"/>
          </a:p>
          <a:p>
            <a:pPr lvl="1"/>
            <a:endParaRPr lang="en-US" altLang="en-GB"/>
          </a:p>
          <a:p>
            <a:r>
              <a:rPr lang="en-US" altLang="en-GB" b="1">
                <a:solidFill>
                  <a:srgbClr val="FF0000"/>
                </a:solidFill>
                <a:effectLst>
                  <a:outerShdw blurRad="38100" dist="38100" dir="2700000" algn="tl">
                    <a:srgbClr val="000000">
                      <a:alpha val="43137"/>
                    </a:srgbClr>
                  </a:outerShdw>
                </a:effectLst>
              </a:rPr>
              <a:t>Generates restaurant details, including:</a:t>
            </a:r>
            <a:endParaRPr lang="en-US" altLang="en-GB" b="1">
              <a:solidFill>
                <a:srgbClr val="FF0000"/>
              </a:solidFill>
              <a:effectLst>
                <a:outerShdw blurRad="38100" dist="38100" dir="2700000" algn="tl">
                  <a:srgbClr val="000000">
                    <a:alpha val="43137"/>
                  </a:srgbClr>
                </a:outerShdw>
              </a:effectLst>
            </a:endParaRPr>
          </a:p>
          <a:p>
            <a:pPr indent="457200"/>
            <a:r>
              <a:rPr lang="en-US" altLang="en-GB"/>
              <a:t>Restaurant ID, Name, Cuisine Type, Location, Owner Name, Contact Number, Rating, and Active Status.</a:t>
            </a:r>
            <a:endParaRPr lang="en-US" altLang="en-GB"/>
          </a:p>
          <a:p>
            <a:pPr lvl="1"/>
            <a:r>
              <a:rPr lang="en-US" altLang="en-GB"/>
              <a:t>Returns: A DataFrame with restaurant information.</a:t>
            </a:r>
            <a:endParaRPr lang="en-US" altLang="en-GB"/>
          </a:p>
          <a:p>
            <a:pPr lvl="1"/>
            <a:r>
              <a:rPr lang="en-US" altLang="en-GB"/>
              <a:t>create_orders(num_orders)</a:t>
            </a:r>
            <a:endParaRPr lang="en-US" altLang="en-GB"/>
          </a:p>
          <a:p>
            <a:endParaRPr lang="en-US" altLang="en-GB"/>
          </a:p>
          <a:p>
            <a:r>
              <a:rPr lang="en-US" altLang="en-GB" b="1">
                <a:solidFill>
                  <a:srgbClr val="FF0000"/>
                </a:solidFill>
                <a:effectLst>
                  <a:outerShdw blurRad="38100" dist="38100" dir="2700000" algn="tl">
                    <a:srgbClr val="000000">
                      <a:alpha val="43137"/>
                    </a:srgbClr>
                  </a:outerShdw>
                </a:effectLst>
              </a:rPr>
              <a:t>Generates order details:</a:t>
            </a:r>
            <a:endParaRPr lang="en-US" altLang="en-GB" b="1">
              <a:solidFill>
                <a:srgbClr val="FF0000"/>
              </a:solidFill>
              <a:effectLst>
                <a:outerShdw blurRad="38100" dist="38100" dir="2700000" algn="tl">
                  <a:srgbClr val="000000">
                    <a:alpha val="43137"/>
                  </a:srgbClr>
                </a:outerShdw>
              </a:effectLst>
            </a:endParaRPr>
          </a:p>
          <a:p>
            <a:pPr lvl="1"/>
            <a:r>
              <a:rPr lang="en-US" altLang="en-GB"/>
              <a:t>Order ID, Customer ID, Restaurant ID, Items Ordered, Quantity, Delivery Time, Order Status, Payment Mode, and Total Amount.</a:t>
            </a:r>
            <a:endParaRPr lang="en-US" altLang="en-GB"/>
          </a:p>
          <a:p>
            <a:pPr lvl="1"/>
            <a:r>
              <a:rPr lang="en-US" altLang="en-GB"/>
              <a:t>Returns: A DataFrame containing the order details.</a:t>
            </a:r>
            <a:endParaRPr lang="en-US" altLang="en-GB"/>
          </a:p>
          <a:p>
            <a:pPr lvl="1"/>
            <a:r>
              <a:rPr lang="en-US" altLang="en-GB"/>
              <a:t>create_deliveries(num_deliveries)</a:t>
            </a:r>
            <a:endParaRPr lang="en-US" altLang="en-GB" b="1">
              <a:solidFill>
                <a:srgbClr val="FF0000"/>
              </a:solidFill>
              <a:effectLst>
                <a:outerShdw blurRad="38100" dist="38100" dir="2700000" algn="tl">
                  <a:srgbClr val="000000">
                    <a:alpha val="43137"/>
                  </a:srgbClr>
                </a:outerShdw>
              </a:effectLst>
            </a:endParaRPr>
          </a:p>
          <a:p>
            <a:pPr lvl="1"/>
            <a:endParaRPr lang="en-US" altLang="en-GB"/>
          </a:p>
          <a:p>
            <a:r>
              <a:rPr lang="en-US" altLang="en-GB" b="1">
                <a:solidFill>
                  <a:srgbClr val="FF0000"/>
                </a:solidFill>
                <a:effectLst>
                  <a:outerShdw blurRad="38100" dist="38100" dir="2700000" algn="tl">
                    <a:srgbClr val="000000">
                      <a:alpha val="43137"/>
                    </a:srgbClr>
                  </a:outerShdw>
                </a:effectLst>
              </a:rPr>
              <a:t>Generates delivery details:</a:t>
            </a:r>
            <a:endParaRPr lang="en-US" altLang="en-GB" b="1">
              <a:solidFill>
                <a:srgbClr val="FF0000"/>
              </a:solidFill>
              <a:effectLst>
                <a:outerShdw blurRad="38100" dist="38100" dir="2700000" algn="tl">
                  <a:srgbClr val="000000">
                    <a:alpha val="43137"/>
                  </a:srgbClr>
                </a:outerShdw>
              </a:effectLst>
            </a:endParaRPr>
          </a:p>
          <a:p>
            <a:pPr lvl="1"/>
            <a:r>
              <a:rPr lang="en-US" altLang="en-GB"/>
              <a:t>Delivery ID, Order ID, Delivery Person, Delivery Status, Distance, Delivery Fee, and Vehicle Type.</a:t>
            </a:r>
            <a:endParaRPr lang="en-US" altLang="en-GB"/>
          </a:p>
          <a:p>
            <a:pPr lvl="1"/>
            <a:r>
              <a:rPr lang="en-US" altLang="en-GB"/>
              <a:t>Returns: A DataFrame containing the delivery details.</a:t>
            </a:r>
            <a:endParaRPr lang="en-US" altLang="en-GB"/>
          </a:p>
          <a:p>
            <a:endParaRPr lang="en-US" alt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437170" y="206018"/>
            <a:ext cx="5670590" cy="708779"/>
          </a:xfrm>
          <a:prstGeom prst="rect">
            <a:avLst/>
          </a:prstGeom>
          <a:noFill/>
        </p:spPr>
        <p:txBody>
          <a:bodyPr wrap="none" lIns="0" tIns="0" rIns="0" bIns="0" rtlCol="0" anchor="t"/>
          <a:lstStyle/>
          <a:p>
            <a:pPr marL="0" indent="0">
              <a:lnSpc>
                <a:spcPts val="5550"/>
              </a:lnSpc>
              <a:buNone/>
            </a:pPr>
            <a:r>
              <a:rPr lang="en-US" sz="3600" b="1" dirty="0">
                <a:solidFill>
                  <a:srgbClr val="282824"/>
                </a:solidFill>
                <a:latin typeface="Lato Bold" pitchFamily="34" charset="0"/>
                <a:ea typeface="Lato Bold" pitchFamily="34" charset="-122"/>
                <a:cs typeface="Lato Bold" pitchFamily="34" charset="-120"/>
              </a:rPr>
              <a:t>DataFrame Output</a:t>
            </a:r>
            <a:endParaRPr lang="en-US" sz="3600" b="1" dirty="0">
              <a:solidFill>
                <a:srgbClr val="282824"/>
              </a:solidFill>
              <a:latin typeface="Lato Bold" pitchFamily="34" charset="0"/>
              <a:ea typeface="Lato Bold" pitchFamily="34" charset="-122"/>
              <a:cs typeface="Lato Bold" pitchFamily="34" charset="-120"/>
            </a:endParaRPr>
          </a:p>
        </p:txBody>
      </p:sp>
      <p:sp>
        <p:nvSpPr>
          <p:cNvPr id="3" name="Text 1"/>
          <p:cNvSpPr/>
          <p:nvPr/>
        </p:nvSpPr>
        <p:spPr>
          <a:xfrm>
            <a:off x="250230" y="1958777"/>
            <a:ext cx="6516529" cy="2540318"/>
          </a:xfrm>
          <a:prstGeom prst="rect">
            <a:avLst/>
          </a:prstGeom>
          <a:noFill/>
        </p:spPr>
        <p:txBody>
          <a:bodyPr wrap="square" lIns="0" tIns="0" rIns="0" bIns="0" rtlCol="0" anchor="t"/>
          <a:lstStyle/>
          <a:p>
            <a:pPr marL="285750" indent="-285750">
              <a:lnSpc>
                <a:spcPts val="2850"/>
              </a:lnSpc>
              <a:buFont typeface="Wingdings" panose="05000000000000000000" charset="0"/>
              <a:buChar char="q"/>
            </a:pPr>
            <a:r>
              <a:rPr lang="en-US" sz="1400" dirty="0">
                <a:solidFill>
                  <a:srgbClr val="4A4A45"/>
                </a:solidFill>
                <a:ea typeface="Lato" panose="020F0502020204030203" pitchFamily="34" charset="-122"/>
                <a:cs typeface="+mn-lt"/>
              </a:rPr>
              <a:t>The function returns a</a:t>
            </a:r>
            <a:r>
              <a:rPr lang="en-US" sz="1400" dirty="0">
                <a:ln/>
                <a:solidFill>
                  <a:schemeClr val="tx1"/>
                </a:solidFill>
                <a:effectLst>
                  <a:outerShdw blurRad="38100" dist="19050" dir="2700000" algn="tl" rotWithShape="0">
                    <a:schemeClr val="dk1">
                      <a:alpha val="40000"/>
                    </a:schemeClr>
                  </a:outerShdw>
                </a:effectLst>
                <a:ea typeface="Lato" panose="020F0502020204030203" pitchFamily="34" charset="-122"/>
                <a:cs typeface="+mn-lt"/>
              </a:rPr>
              <a:t> </a:t>
            </a:r>
            <a:r>
              <a:rPr lang="en-US" sz="1400" b="1" dirty="0">
                <a:ln/>
                <a:solidFill>
                  <a:schemeClr val="tx1"/>
                </a:solidFill>
                <a:effectLst>
                  <a:outerShdw blurRad="38100" dist="19050" dir="2700000" algn="tl" rotWithShape="0">
                    <a:schemeClr val="dk1">
                      <a:alpha val="40000"/>
                    </a:schemeClr>
                  </a:outerShdw>
                </a:effectLst>
                <a:ea typeface="Lato" panose="020F0502020204030203" pitchFamily="34" charset="-122"/>
                <a:cs typeface="+mn-lt"/>
              </a:rPr>
              <a:t>Pandas DataFrame</a:t>
            </a:r>
            <a:r>
              <a:rPr lang="en-US" sz="1400" dirty="0">
                <a:solidFill>
                  <a:srgbClr val="4A4A45"/>
                </a:solidFill>
                <a:ea typeface="Lato" panose="020F0502020204030203" pitchFamily="34" charset="-122"/>
                <a:cs typeface="+mn-lt"/>
              </a:rPr>
              <a:t>, a highly efficient data structure for data analysis and manipulation in Python. This DataFrame contains columns for customers ID as Primary key, Name,  email, phone, address, signup_date, is_premium , Preferred_cuisine, total_orders, average_rating and so on so forth and  This is just about Customers Table and there are Four Dataframes has created namely </a:t>
            </a:r>
            <a:r>
              <a:rPr lang="en-US" sz="1400" b="1" dirty="0">
                <a:solidFill>
                  <a:schemeClr val="tx1"/>
                </a:solidFill>
                <a:ea typeface="Lato" panose="020F0502020204030203" pitchFamily="34" charset="-122"/>
                <a:cs typeface="+mn-lt"/>
              </a:rPr>
              <a:t>Customers Table, Restuarents Table, Orders Table, Deliveries Table.</a:t>
            </a:r>
            <a:endParaRPr lang="en-US" sz="1400" b="1" dirty="0">
              <a:solidFill>
                <a:schemeClr val="tx1"/>
              </a:solidFill>
              <a:ea typeface="Lato" panose="020F0502020204030203" pitchFamily="34" charset="-122"/>
              <a:cs typeface="+mn-lt"/>
            </a:endParaRPr>
          </a:p>
        </p:txBody>
      </p:sp>
      <p:pic>
        <p:nvPicPr>
          <p:cNvPr id="6" name="Picture 5" descr="Data Frame Pic"/>
          <p:cNvPicPr>
            <a:picLocks noChangeAspect="1"/>
          </p:cNvPicPr>
          <p:nvPr/>
        </p:nvPicPr>
        <p:blipFill>
          <a:blip r:embed="rId1"/>
          <a:stretch>
            <a:fillRect/>
          </a:stretch>
        </p:blipFill>
        <p:spPr>
          <a:xfrm>
            <a:off x="7244080" y="2072640"/>
            <a:ext cx="7200900" cy="2597785"/>
          </a:xfrm>
          <a:prstGeom prst="rect">
            <a:avLst/>
          </a:prstGeom>
        </p:spPr>
      </p:pic>
      <p:pic>
        <p:nvPicPr>
          <p:cNvPr id="8" name="Picture 7" descr="Data Frame Pic 2"/>
          <p:cNvPicPr>
            <a:picLocks noChangeAspect="1"/>
          </p:cNvPicPr>
          <p:nvPr/>
        </p:nvPicPr>
        <p:blipFill>
          <a:blip r:embed="rId2"/>
          <a:stretch>
            <a:fillRect/>
          </a:stretch>
        </p:blipFill>
        <p:spPr>
          <a:xfrm>
            <a:off x="250190" y="5459095"/>
            <a:ext cx="9083040" cy="2621280"/>
          </a:xfrm>
          <a:prstGeom prst="rect">
            <a:avLst/>
          </a:prstGeom>
        </p:spPr>
      </p:pic>
    </p:spTree>
  </p:cSld>
  <p:clrMapOvr>
    <a:masterClrMapping/>
  </p:clrMapOvr>
</p:sld>
</file>

<file path=ppt/tags/tag1.xml><?xml version="1.0" encoding="utf-8"?>
<p:tagLst xmlns:p="http://schemas.openxmlformats.org/presentationml/2006/main">
  <p:tag name="KSO_WM_UNIT_ISCONTENTSTITLE" val="0"/>
  <p:tag name="KSO_WM_UNIT_ISNUMDGMTITLE" val="0"/>
  <p:tag name="KSO_WM_UNIT_NOCLEAR" val="0"/>
  <p:tag name="KSO_WM_UNIT_VALUE" val="2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37"/>
  <p:tag name="KSO_WM_UNIT_ID" val="custom20238337_1*a*1"/>
  <p:tag name="KSO_WM_UNIT_PRESET_TEXT" val="Your title here"/>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37_1*i*1"/>
  <p:tag name="KSO_WM_TEMPLATE_CATEGORY" val="custom"/>
  <p:tag name="KSO_WM_TEMPLATE_INDEX" val="20238337"/>
  <p:tag name="KSO_WM_UNIT_LAYERLEVEL" val="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3.xml><?xml version="1.0" encoding="utf-8"?>
<p:tagLst xmlns:p="http://schemas.openxmlformats.org/presentationml/2006/main">
  <p:tag name="KSO_WM_UNIT_VALUE" val="981*981"/>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37_1*d*1"/>
  <p:tag name="KSO_WM_TEMPLATE_CATEGORY" val="custom"/>
  <p:tag name="KSO_WM_TEMPLATE_INDEX" val="20238337"/>
  <p:tag name="KSO_WM_UNIT_LAYERLEVEL" val="1"/>
  <p:tag name="KSO_WM_TAG_VERSION" val="3.0"/>
  <p:tag name="KSO_WM_BEAUTIFY_FLAG" val="#wm#"/>
  <p:tag name="KSO_WM_UNIT_FILL_FORE_SCHEMECOLOR_INDEX" val="14"/>
  <p:tag name="KSO_WM_UNIT_FILL_TYPE" val="1"/>
  <p:tag name="KSO_WM_UNIT_LINE_FORE_SCHEMECOLOR_INDEX" val="5"/>
  <p:tag name="KSO_WM_UNIT_LINE_FILL_TYPE" val="2"/>
  <p:tag name="KSO_WM_UNIT_USESOURCEFORMAT_APPLY" val="1"/>
</p:tagLst>
</file>

<file path=ppt/tags/tag4.xml><?xml version="1.0" encoding="utf-8"?>
<p:tagLst xmlns:p="http://schemas.openxmlformats.org/presentationml/2006/main">
  <p:tag name="KSO_WM_UNIT_TEXT_FILL_FORE_SCHEMECOLOR_INDEX_BRIGHTNESS" val="0.25"/>
  <p:tag name="KSO_WM_DIAGRAM_MAX_ITEMCNT" val="1"/>
  <p:tag name="KSO_WM_DIAGRAM_MIN_ITEMCNT" val="1"/>
  <p:tag name="KSO_WM_DIAGRAM_VIRTUALLY_FRAME" val="{&quot;height&quot;:288.0521259842519,&quot;left&quot;:600.7584251968503,&quot;top&quot;:223.893937007874,&quot;width&quot;:476.2635433070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50_1*l_h_f*1_1_1"/>
  <p:tag name="KSO_WM_TEMPLATE_CATEGORY" val="diagram"/>
  <p:tag name="KSO_WM_TEMPLATE_INDEX" val="20237950"/>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96.85*240.022"/>
  <p:tag name="KSO_WM_SLIDE_POSITION" val="500.625*186.578"/>
  <p:tag name="KSO_WM_SLIDE_LAYOUT" val="a_d_l"/>
  <p:tag name="KSO_WM_SLIDE_LAYOUT_CNT" val="1_1_1"/>
  <p:tag name="KSO_WM_SPECIAL_SOURCE" val="bdnull"/>
  <p:tag name="KSO_WM_DIAGRAM_GROUP_CODE" val="l1-1"/>
  <p:tag name="KSO_WM_SLIDE_DIAGTYPE" val="l"/>
  <p:tag name="KSO_WM_TEMPLATE_INDEX" val="20238337"/>
  <p:tag name="KSO_WM_TEMPLATE_SUBCATEGORY" val="0"/>
  <p:tag name="KSO_WM_SLIDE_INDEX" val="1"/>
  <p:tag name="KSO_WM_TAG_VERSION" val="3.0"/>
  <p:tag name="KSO_WM_SLIDE_ID" val="custom20238337_1"/>
  <p:tag name="KSO_WM_SLIDE_ITEM_CNT" val="1"/>
</p:tagLst>
</file>

<file path=ppt/theme/theme1.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8623</Words>
  <Application>WPS Presentation</Application>
  <PresentationFormat>Custom</PresentationFormat>
  <Paragraphs>225</Paragraphs>
  <Slides>16</Slides>
  <Notes>19</Notes>
  <HiddenSlides>0</HiddenSlides>
  <MMClips>0</MMClips>
  <ScaleCrop>false</ScaleCrop>
  <HeadingPairs>
    <vt:vector size="6" baseType="variant">
      <vt:variant>
        <vt:lpstr>已用的字体</vt:lpstr>
      </vt:variant>
      <vt:variant>
        <vt:i4>86</vt:i4>
      </vt:variant>
      <vt:variant>
        <vt:lpstr>主题</vt:lpstr>
      </vt:variant>
      <vt:variant>
        <vt:i4>1</vt:i4>
      </vt:variant>
      <vt:variant>
        <vt:lpstr>幻灯片标题</vt:lpstr>
      </vt:variant>
      <vt:variant>
        <vt:i4>16</vt:i4>
      </vt:variant>
    </vt:vector>
  </HeadingPairs>
  <TitlesOfParts>
    <vt:vector size="103" baseType="lpstr">
      <vt:lpstr>Arial</vt:lpstr>
      <vt:lpstr>SimSun</vt:lpstr>
      <vt:lpstr>Wingdings</vt:lpstr>
      <vt:lpstr>Lato Bold</vt:lpstr>
      <vt:lpstr>Segoe Print</vt:lpstr>
      <vt:lpstr>Lato Bold</vt:lpstr>
      <vt:lpstr>Lato Bold</vt:lpstr>
      <vt:lpstr>Lato</vt:lpstr>
      <vt:lpstr>Lato</vt:lpstr>
      <vt:lpstr>Lato</vt:lpstr>
      <vt:lpstr>Consolas</vt:lpstr>
      <vt:lpstr>Consolas</vt:lpstr>
      <vt:lpstr>Consolas</vt:lpstr>
      <vt:lpstr>Calibri</vt:lpstr>
      <vt:lpstr>Microsoft YaHei</vt:lpstr>
      <vt:lpstr>Arial Unicode MS</vt:lpstr>
      <vt:lpstr>MingLiU</vt:lpstr>
      <vt:lpstr>Calibri Light</vt:lpstr>
      <vt:lpstr>Andalus</vt:lpstr>
      <vt:lpstr>Aparajita</vt:lpstr>
      <vt:lpstr>AngsanaUPC</vt:lpstr>
      <vt:lpstr>Arial Black</vt:lpstr>
      <vt:lpstr>OCR A Extended</vt:lpstr>
      <vt:lpstr>Nyala</vt:lpstr>
      <vt:lpstr>Palace Script MT</vt:lpstr>
      <vt:lpstr>Palatino Linotype</vt:lpstr>
      <vt:lpstr>Perpetua</vt:lpstr>
      <vt:lpstr>Plantagenet Cherokee</vt:lpstr>
      <vt:lpstr>Playbill</vt:lpstr>
      <vt:lpstr>Pristina</vt:lpstr>
      <vt:lpstr>Rockwell Condensed</vt:lpstr>
      <vt:lpstr>Rockwell Nova</vt:lpstr>
      <vt:lpstr>Rockwell Extra Bold</vt:lpstr>
      <vt:lpstr>Lucida Bright</vt:lpstr>
      <vt:lpstr>Latha</vt:lpstr>
      <vt:lpstr>LilyUPC</vt:lpstr>
      <vt:lpstr>Leelawadee UI Semilight</vt:lpstr>
      <vt:lpstr>Magneto</vt:lpstr>
      <vt:lpstr>Lucida Console</vt:lpstr>
      <vt:lpstr>Lucida Calligraphy</vt:lpstr>
      <vt:lpstr>Lucida Handwriting</vt:lpstr>
      <vt:lpstr>Angsana New</vt:lpstr>
      <vt:lpstr>Arabic Typesetting</vt:lpstr>
      <vt:lpstr>Wingdings</vt:lpstr>
      <vt:lpstr>Arial Nova Cond</vt:lpstr>
      <vt:lpstr>Bahnschrift Light Condensed</vt:lpstr>
      <vt:lpstr>Bahnschrift SemiBold SemiCondensed</vt:lpstr>
      <vt:lpstr>Bahnschrift SemiLight Condensed</vt:lpstr>
      <vt:lpstr>Bernard MT Condensed</vt:lpstr>
      <vt:lpstr>BIZ UDPMincho Medium</vt:lpstr>
      <vt:lpstr>Bodoni MT Black</vt:lpstr>
      <vt:lpstr>Bodoni MT Poster Compressed</vt:lpstr>
      <vt:lpstr>Bodoni MT Condensed</vt:lpstr>
      <vt:lpstr>Bodoni MT</vt:lpstr>
      <vt:lpstr>Blackadder ITC</vt:lpstr>
      <vt:lpstr>Berlin Sans FB Demi</vt:lpstr>
      <vt:lpstr>Bell MT</vt:lpstr>
      <vt:lpstr>Bauhaus 93</vt:lpstr>
      <vt:lpstr>Berlin Sans FB</vt:lpstr>
      <vt:lpstr>BIZ UDMincho Medium</vt:lpstr>
      <vt:lpstr>Broadway</vt:lpstr>
      <vt:lpstr>Candara Light</vt:lpstr>
      <vt:lpstr>Brush Script MT</vt:lpstr>
      <vt:lpstr>Britannic Bold</vt:lpstr>
      <vt:lpstr>Calisto MT</vt:lpstr>
      <vt:lpstr>Cascadia Code Light</vt:lpstr>
      <vt:lpstr>Constantia</vt:lpstr>
      <vt:lpstr>DengXian</vt:lpstr>
      <vt:lpstr>Elephant</vt:lpstr>
      <vt:lpstr>Eras Light ITC</vt:lpstr>
      <vt:lpstr>Edwardian Script ITC</vt:lpstr>
      <vt:lpstr>Engravers MT</vt:lpstr>
      <vt:lpstr>Eras Bold ITC</vt:lpstr>
      <vt:lpstr>Eras Demi ITC</vt:lpstr>
      <vt:lpstr>Franklin Gothic Demi Cond</vt:lpstr>
      <vt:lpstr>FreesiaUPC</vt:lpstr>
      <vt:lpstr>Gabriola</vt:lpstr>
      <vt:lpstr>Forte</vt:lpstr>
      <vt:lpstr>FrankRuehl</vt:lpstr>
      <vt:lpstr>Gigi</vt:lpstr>
      <vt:lpstr>Georgia Pro Semibold</vt:lpstr>
      <vt:lpstr>Gill Sans MT Condensed</vt:lpstr>
      <vt:lpstr>Gill Sans Nova Light</vt:lpstr>
      <vt:lpstr>Gisha</vt:lpstr>
      <vt:lpstr>HoloLens MDL2 Assets</vt:lpstr>
      <vt:lpstr>Imprint MT Shadow</vt:lpstr>
      <vt:lpstr>Communications and Dialogues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Project Insights and Key Learnings</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Saravanan</cp:lastModifiedBy>
  <cp:revision>7</cp:revision>
  <dcterms:created xsi:type="dcterms:W3CDTF">2025-01-14T14:15:00Z</dcterms:created>
  <dcterms:modified xsi:type="dcterms:W3CDTF">2025-01-30T16:11:23Z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53F5818B335147B38622B6940322AD88_13</vt:lpwstr>
  </property>
  <property fmtid="{D5CDD505-2E9C-101B-9397-08002B2CF9AE}" pid="3" name="KSOProductBuildVer">
    <vt:lpwstr>2057-12.2.0.19821</vt:lpwstr>
  </property>
</Properties>
</file>